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9" r:id="rId3"/>
    <p:sldId id="258" r:id="rId4"/>
    <p:sldId id="269" r:id="rId5"/>
    <p:sldId id="270" r:id="rId6"/>
    <p:sldId id="271" r:id="rId7"/>
    <p:sldId id="267" r:id="rId8"/>
    <p:sldId id="280" r:id="rId9"/>
    <p:sldId id="281" r:id="rId10"/>
    <p:sldId id="282" r:id="rId11"/>
    <p:sldId id="283" r:id="rId12"/>
    <p:sldId id="279" r:id="rId13"/>
    <p:sldId id="285" r:id="rId14"/>
    <p:sldId id="284" r:id="rId15"/>
    <p:sldId id="273" r:id="rId16"/>
    <p:sldId id="274" r:id="rId17"/>
    <p:sldId id="275" r:id="rId18"/>
    <p:sldId id="276" r:id="rId19"/>
    <p:sldId id="277" r:id="rId20"/>
    <p:sldId id="278" r:id="rId21"/>
    <p:sldId id="268" r:id="rId22"/>
    <p:sldId id="266" r:id="rId23"/>
    <p:sldId id="264" r:id="rId24"/>
    <p:sldId id="265"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4660"/>
  </p:normalViewPr>
  <p:slideViewPr>
    <p:cSldViewPr snapToGrid="0">
      <p:cViewPr varScale="1">
        <p:scale>
          <a:sx n="80" d="100"/>
          <a:sy n="80" d="100"/>
        </p:scale>
        <p:origin x="210"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E1172-63EF-46F8-A75C-44065C5DDF07}" type="datetimeFigureOut">
              <a:rPr lang="pt-BR" smtClean="0"/>
              <a:t>23/10/2018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54625-AC29-42B2-AC96-2EBD33D7F2FE}" type="slidenum">
              <a:rPr lang="pt-BR" smtClean="0"/>
              <a:t>‹nº›</a:t>
            </a:fld>
            <a:endParaRPr lang="pt-BR"/>
          </a:p>
        </p:txBody>
      </p:sp>
    </p:spTree>
    <p:extLst>
      <p:ext uri="{BB962C8B-B14F-4D97-AF65-F5344CB8AC3E}">
        <p14:creationId xmlns:p14="http://schemas.microsoft.com/office/powerpoint/2010/main" val="3029182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0D54625-AC29-42B2-AC96-2EBD33D7F2FE}" type="slidenum">
              <a:rPr lang="pt-BR" smtClean="0"/>
              <a:t>3</a:t>
            </a:fld>
            <a:endParaRPr lang="pt-BR"/>
          </a:p>
        </p:txBody>
      </p:sp>
    </p:spTree>
    <p:extLst>
      <p:ext uri="{BB962C8B-B14F-4D97-AF65-F5344CB8AC3E}">
        <p14:creationId xmlns:p14="http://schemas.microsoft.com/office/powerpoint/2010/main" val="164855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0D54625-AC29-42B2-AC96-2EBD33D7F2FE}" type="slidenum">
              <a:rPr lang="pt-BR" smtClean="0"/>
              <a:t>4</a:t>
            </a:fld>
            <a:endParaRPr lang="pt-BR"/>
          </a:p>
        </p:txBody>
      </p:sp>
    </p:spTree>
    <p:extLst>
      <p:ext uri="{BB962C8B-B14F-4D97-AF65-F5344CB8AC3E}">
        <p14:creationId xmlns:p14="http://schemas.microsoft.com/office/powerpoint/2010/main" val="909594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0D54625-AC29-42B2-AC96-2EBD33D7F2FE}" type="slidenum">
              <a:rPr lang="pt-BR" smtClean="0"/>
              <a:t>5</a:t>
            </a:fld>
            <a:endParaRPr lang="pt-BR"/>
          </a:p>
        </p:txBody>
      </p:sp>
    </p:spTree>
    <p:extLst>
      <p:ext uri="{BB962C8B-B14F-4D97-AF65-F5344CB8AC3E}">
        <p14:creationId xmlns:p14="http://schemas.microsoft.com/office/powerpoint/2010/main" val="31914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0D54625-AC29-42B2-AC96-2EBD33D7F2FE}" type="slidenum">
              <a:rPr lang="pt-BR" smtClean="0"/>
              <a:t>6</a:t>
            </a:fld>
            <a:endParaRPr lang="pt-BR"/>
          </a:p>
        </p:txBody>
      </p:sp>
    </p:spTree>
    <p:extLst>
      <p:ext uri="{BB962C8B-B14F-4D97-AF65-F5344CB8AC3E}">
        <p14:creationId xmlns:p14="http://schemas.microsoft.com/office/powerpoint/2010/main" val="2853680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75851A6F-3059-4DF1-9A93-00D644AE8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99" y="-1"/>
            <a:ext cx="12268200" cy="6943725"/>
          </a:xfrm>
          <a:prstGeom prst="rect">
            <a:avLst/>
          </a:prstGeom>
        </p:spPr>
      </p:pic>
      <p:sp>
        <p:nvSpPr>
          <p:cNvPr id="2" name="Título 1">
            <a:extLst>
              <a:ext uri="{FF2B5EF4-FFF2-40B4-BE49-F238E27FC236}">
                <a16:creationId xmlns:a16="http://schemas.microsoft.com/office/drawing/2014/main" id="{D50BF11A-80A9-48AD-BFED-907B2800932E}"/>
              </a:ext>
            </a:extLst>
          </p:cNvPr>
          <p:cNvSpPr>
            <a:spLocks noGrp="1"/>
          </p:cNvSpPr>
          <p:nvPr>
            <p:ph type="ctrTitle" hasCustomPrompt="1"/>
          </p:nvPr>
        </p:nvSpPr>
        <p:spPr>
          <a:xfrm>
            <a:off x="6734175" y="1438274"/>
            <a:ext cx="4838699" cy="2047876"/>
          </a:xfrm>
        </p:spPr>
        <p:txBody>
          <a:bodyPr anchor="b">
            <a:normAutofit/>
          </a:bodyPr>
          <a:lstStyle>
            <a:lvl1pPr algn="l">
              <a:defRPr sz="5000" b="1">
                <a:solidFill>
                  <a:schemeClr val="bg1">
                    <a:lumMod val="95000"/>
                  </a:schemeClr>
                </a:solidFill>
              </a:defRPr>
            </a:lvl1pPr>
          </a:lstStyle>
          <a:p>
            <a:r>
              <a:rPr lang="pt-BR" dirty="0"/>
              <a:t>Clique para o título</a:t>
            </a:r>
          </a:p>
        </p:txBody>
      </p:sp>
      <p:sp>
        <p:nvSpPr>
          <p:cNvPr id="3" name="Subtítulo 2">
            <a:extLst>
              <a:ext uri="{FF2B5EF4-FFF2-40B4-BE49-F238E27FC236}">
                <a16:creationId xmlns:a16="http://schemas.microsoft.com/office/drawing/2014/main" id="{D8B40521-6605-4208-8A55-462136DF2AF9}"/>
              </a:ext>
            </a:extLst>
          </p:cNvPr>
          <p:cNvSpPr>
            <a:spLocks noGrp="1"/>
          </p:cNvSpPr>
          <p:nvPr>
            <p:ph type="subTitle" idx="1" hasCustomPrompt="1"/>
          </p:nvPr>
        </p:nvSpPr>
        <p:spPr>
          <a:xfrm>
            <a:off x="6781799" y="3687763"/>
            <a:ext cx="4791076" cy="788987"/>
          </a:xfrm>
        </p:spPr>
        <p:txBody>
          <a:bodyPr/>
          <a:lstStyle>
            <a:lvl1pPr marL="0" indent="0" algn="l">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o nome do </a:t>
            </a:r>
            <a:r>
              <a:rPr lang="pt-BR" dirty="0" err="1"/>
              <a:t>paletrante</a:t>
            </a:r>
            <a:endParaRPr lang="pt-BR" dirty="0"/>
          </a:p>
        </p:txBody>
      </p:sp>
      <p:sp>
        <p:nvSpPr>
          <p:cNvPr id="56" name="Triângulo Retângulo 55">
            <a:extLst>
              <a:ext uri="{FF2B5EF4-FFF2-40B4-BE49-F238E27FC236}">
                <a16:creationId xmlns:a16="http://schemas.microsoft.com/office/drawing/2014/main" id="{E10BE360-6432-4283-9975-C96FFC01B4A7}"/>
              </a:ext>
            </a:extLst>
          </p:cNvPr>
          <p:cNvSpPr/>
          <p:nvPr userDrawn="1"/>
        </p:nvSpPr>
        <p:spPr>
          <a:xfrm flipH="1">
            <a:off x="-126486" y="3525929"/>
            <a:ext cx="447472" cy="447472"/>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7" name="Conector reto 56">
            <a:extLst>
              <a:ext uri="{FF2B5EF4-FFF2-40B4-BE49-F238E27FC236}">
                <a16:creationId xmlns:a16="http://schemas.microsoft.com/office/drawing/2014/main" id="{AB700825-73E1-43C1-8707-FBB1E49A2E1C}"/>
              </a:ext>
            </a:extLst>
          </p:cNvPr>
          <p:cNvCxnSpPr>
            <a:cxnSpLocks/>
          </p:cNvCxnSpPr>
          <p:nvPr userDrawn="1"/>
        </p:nvCxnSpPr>
        <p:spPr>
          <a:xfrm>
            <a:off x="582930" y="1252497"/>
            <a:ext cx="0" cy="2424153"/>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D0915E33-4AA7-466D-AC07-B95096778855}"/>
              </a:ext>
            </a:extLst>
          </p:cNvPr>
          <p:cNvSpPr/>
          <p:nvPr userDrawn="1"/>
        </p:nvSpPr>
        <p:spPr>
          <a:xfrm rot="2700000">
            <a:off x="740979" y="1433170"/>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60" name="CaixaDeTexto 59">
            <a:extLst>
              <a:ext uri="{FF2B5EF4-FFF2-40B4-BE49-F238E27FC236}">
                <a16:creationId xmlns:a16="http://schemas.microsoft.com/office/drawing/2014/main" id="{70196603-7622-4DE3-AC4B-E79A513617F1}"/>
              </a:ext>
            </a:extLst>
          </p:cNvPr>
          <p:cNvSpPr txBox="1"/>
          <p:nvPr userDrawn="1"/>
        </p:nvSpPr>
        <p:spPr>
          <a:xfrm>
            <a:off x="-10191" y="495300"/>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61" name="CaixaDeTexto 60">
            <a:extLst>
              <a:ext uri="{FF2B5EF4-FFF2-40B4-BE49-F238E27FC236}">
                <a16:creationId xmlns:a16="http://schemas.microsoft.com/office/drawing/2014/main" id="{6C72E788-BB20-49A8-9F09-657C91D8BA86}"/>
              </a:ext>
            </a:extLst>
          </p:cNvPr>
          <p:cNvSpPr txBox="1"/>
          <p:nvPr userDrawn="1"/>
        </p:nvSpPr>
        <p:spPr>
          <a:xfrm>
            <a:off x="475792" y="1812593"/>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62" name="CaixaDeTexto 61">
            <a:extLst>
              <a:ext uri="{FF2B5EF4-FFF2-40B4-BE49-F238E27FC236}">
                <a16:creationId xmlns:a16="http://schemas.microsoft.com/office/drawing/2014/main" id="{F613B8FA-0843-4B81-BD81-1D4F89C67064}"/>
              </a:ext>
            </a:extLst>
          </p:cNvPr>
          <p:cNvSpPr txBox="1"/>
          <p:nvPr userDrawn="1"/>
        </p:nvSpPr>
        <p:spPr>
          <a:xfrm>
            <a:off x="132676" y="2221733"/>
            <a:ext cx="585216" cy="338554"/>
          </a:xfrm>
          <a:prstGeom prst="rect">
            <a:avLst/>
          </a:prstGeom>
          <a:noFill/>
        </p:spPr>
        <p:txBody>
          <a:bodyPr wrap="square" rtlCol="0">
            <a:spAutoFit/>
          </a:bodyPr>
          <a:lstStyle/>
          <a:p>
            <a:pPr algn="ctr"/>
            <a:r>
              <a:rPr lang="pt-BR" sz="1600" b="1" dirty="0">
                <a:solidFill>
                  <a:schemeClr val="bg1"/>
                </a:solidFill>
              </a:rPr>
              <a:t>+</a:t>
            </a:r>
          </a:p>
        </p:txBody>
      </p:sp>
      <p:sp>
        <p:nvSpPr>
          <p:cNvPr id="63" name="Forma Livre: Forma 62">
            <a:extLst>
              <a:ext uri="{FF2B5EF4-FFF2-40B4-BE49-F238E27FC236}">
                <a16:creationId xmlns:a16="http://schemas.microsoft.com/office/drawing/2014/main" id="{30A5B7BA-85A8-42D1-AC86-7E43E664CA3B}"/>
              </a:ext>
            </a:extLst>
          </p:cNvPr>
          <p:cNvSpPr/>
          <p:nvPr userDrawn="1"/>
        </p:nvSpPr>
        <p:spPr>
          <a:xfrm>
            <a:off x="230229" y="3065517"/>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CaixaDeTexto 63">
            <a:extLst>
              <a:ext uri="{FF2B5EF4-FFF2-40B4-BE49-F238E27FC236}">
                <a16:creationId xmlns:a16="http://schemas.microsoft.com/office/drawing/2014/main" id="{2D4E5CD8-9723-41F0-8202-F6B1CF3D0AB6}"/>
              </a:ext>
            </a:extLst>
          </p:cNvPr>
          <p:cNvSpPr txBox="1"/>
          <p:nvPr userDrawn="1"/>
        </p:nvSpPr>
        <p:spPr>
          <a:xfrm>
            <a:off x="-58165" y="1478557"/>
            <a:ext cx="585216" cy="400110"/>
          </a:xfrm>
          <a:prstGeom prst="rect">
            <a:avLst/>
          </a:prstGeom>
          <a:noFill/>
        </p:spPr>
        <p:txBody>
          <a:bodyPr wrap="square" rtlCol="0">
            <a:spAutoFit/>
          </a:bodyPr>
          <a:lstStyle/>
          <a:p>
            <a:pPr algn="ctr"/>
            <a:r>
              <a:rPr lang="pt-BR" sz="2000" dirty="0">
                <a:solidFill>
                  <a:schemeClr val="bg1"/>
                </a:solidFill>
              </a:rPr>
              <a:t>+</a:t>
            </a:r>
          </a:p>
        </p:txBody>
      </p:sp>
    </p:spTree>
    <p:extLst>
      <p:ext uri="{BB962C8B-B14F-4D97-AF65-F5344CB8AC3E}">
        <p14:creationId xmlns:p14="http://schemas.microsoft.com/office/powerpoint/2010/main" val="395349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59F04C1-1526-42D5-9179-507C3BE1E2C1}"/>
              </a:ext>
            </a:extLst>
          </p:cNvPr>
          <p:cNvSpPr>
            <a:spLocks noGrp="1"/>
          </p:cNvSpPr>
          <p:nvPr>
            <p:ph idx="1" hasCustomPrompt="1"/>
          </p:nvPr>
        </p:nvSpPr>
        <p:spPr>
          <a:xfrm>
            <a:off x="1190624" y="1825625"/>
            <a:ext cx="10163175" cy="4351338"/>
          </a:xfrm>
        </p:spPr>
        <p:txBody>
          <a:bodyPr/>
          <a:lstStyle>
            <a:lvl1pPr marL="0" indent="0">
              <a:buNone/>
              <a:defRPr sz="3000" b="0"/>
            </a:lvl1pPr>
          </a:lstStyle>
          <a:p>
            <a:pPr lvl="0"/>
            <a:r>
              <a:rPr lang="pt-BR" dirty="0"/>
              <a:t>Editar conteúdo</a:t>
            </a:r>
          </a:p>
          <a:p>
            <a:pPr lvl="1"/>
            <a:r>
              <a:rPr lang="pt-BR" dirty="0"/>
              <a:t>Segundo nível</a:t>
            </a:r>
          </a:p>
        </p:txBody>
      </p:sp>
      <p:pic>
        <p:nvPicPr>
          <p:cNvPr id="8" name="Imagem 7">
            <a:extLst>
              <a:ext uri="{FF2B5EF4-FFF2-40B4-BE49-F238E27FC236}">
                <a16:creationId xmlns:a16="http://schemas.microsoft.com/office/drawing/2014/main" id="{0CE7F111-EA80-4DAE-95F6-1461C51CDB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1154326"/>
          </a:xfrm>
          <a:prstGeom prst="rect">
            <a:avLst/>
          </a:prstGeom>
        </p:spPr>
      </p:pic>
      <p:sp>
        <p:nvSpPr>
          <p:cNvPr id="2" name="Título 1">
            <a:extLst>
              <a:ext uri="{FF2B5EF4-FFF2-40B4-BE49-F238E27FC236}">
                <a16:creationId xmlns:a16="http://schemas.microsoft.com/office/drawing/2014/main" id="{8E90BCA5-55F1-4294-AE73-24DA92994A01}"/>
              </a:ext>
            </a:extLst>
          </p:cNvPr>
          <p:cNvSpPr>
            <a:spLocks noGrp="1"/>
          </p:cNvSpPr>
          <p:nvPr>
            <p:ph type="title" hasCustomPrompt="1"/>
          </p:nvPr>
        </p:nvSpPr>
        <p:spPr>
          <a:xfrm>
            <a:off x="2543174" y="219075"/>
            <a:ext cx="9534525" cy="828676"/>
          </a:xfrm>
        </p:spPr>
        <p:txBody>
          <a:bodyPr>
            <a:normAutofit/>
          </a:bodyPr>
          <a:lstStyle>
            <a:lvl1pPr>
              <a:lnSpc>
                <a:spcPts val="3500"/>
              </a:lnSpc>
              <a:defRPr sz="4000" b="1">
                <a:solidFill>
                  <a:schemeClr val="bg1"/>
                </a:solidFill>
              </a:defRPr>
            </a:lvl1pPr>
          </a:lstStyle>
          <a:p>
            <a:br>
              <a:rPr lang="pt-BR" dirty="0"/>
            </a:br>
            <a:r>
              <a:rPr lang="pt-BR" dirty="0"/>
              <a:t>Clique para editar o título</a:t>
            </a:r>
            <a:br>
              <a:rPr lang="pt-BR" dirty="0"/>
            </a:br>
            <a:endParaRPr lang="pt-BR" dirty="0"/>
          </a:p>
        </p:txBody>
      </p:sp>
      <p:sp>
        <p:nvSpPr>
          <p:cNvPr id="9" name="Triângulo Retângulo 8">
            <a:extLst>
              <a:ext uri="{FF2B5EF4-FFF2-40B4-BE49-F238E27FC236}">
                <a16:creationId xmlns:a16="http://schemas.microsoft.com/office/drawing/2014/main" id="{4717FD79-98BA-4AF8-8DB7-8C8397145918}"/>
              </a:ext>
            </a:extLst>
          </p:cNvPr>
          <p:cNvSpPr/>
          <p:nvPr userDrawn="1"/>
        </p:nvSpPr>
        <p:spPr>
          <a:xfrm flipH="1">
            <a:off x="75697" y="1856872"/>
            <a:ext cx="352928" cy="352928"/>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436D03A1-E2FB-4C44-B083-82D9810DA7CF}"/>
              </a:ext>
            </a:extLst>
          </p:cNvPr>
          <p:cNvCxnSpPr/>
          <p:nvPr userDrawn="1"/>
        </p:nvCxnSpPr>
        <p:spPr>
          <a:xfrm>
            <a:off x="552527" y="1240790"/>
            <a:ext cx="0" cy="3837124"/>
          </a:xfrm>
          <a:prstGeom prst="line">
            <a:avLst/>
          </a:prstGeom>
          <a:ln w="3810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74759578-20B2-4069-A01B-F2E75A531E53}"/>
              </a:ext>
            </a:extLst>
          </p:cNvPr>
          <p:cNvSpPr txBox="1"/>
          <p:nvPr userDrawn="1"/>
        </p:nvSpPr>
        <p:spPr>
          <a:xfrm>
            <a:off x="-88568" y="1466850"/>
            <a:ext cx="585216" cy="400110"/>
          </a:xfrm>
          <a:prstGeom prst="rect">
            <a:avLst/>
          </a:prstGeom>
          <a:noFill/>
        </p:spPr>
        <p:txBody>
          <a:bodyPr wrap="square" rtlCol="0">
            <a:spAutoFit/>
          </a:bodyPr>
          <a:lstStyle/>
          <a:p>
            <a:pPr algn="ctr"/>
            <a:r>
              <a:rPr lang="pt-BR" sz="2000" dirty="0">
                <a:solidFill>
                  <a:srgbClr val="ECC520"/>
                </a:solidFill>
              </a:rPr>
              <a:t>+</a:t>
            </a:r>
          </a:p>
        </p:txBody>
      </p:sp>
      <p:sp>
        <p:nvSpPr>
          <p:cNvPr id="12" name="Retângulo 11">
            <a:extLst>
              <a:ext uri="{FF2B5EF4-FFF2-40B4-BE49-F238E27FC236}">
                <a16:creationId xmlns:a16="http://schemas.microsoft.com/office/drawing/2014/main" id="{C8FA238F-8B65-4AA6-B0D2-430E5282E080}"/>
              </a:ext>
            </a:extLst>
          </p:cNvPr>
          <p:cNvSpPr/>
          <p:nvPr userDrawn="1"/>
        </p:nvSpPr>
        <p:spPr>
          <a:xfrm rot="2700000">
            <a:off x="267450" y="897107"/>
            <a:ext cx="229616" cy="229616"/>
          </a:xfrm>
          <a:prstGeom prst="rect">
            <a:avLst/>
          </a:prstGeom>
          <a:noFill/>
          <a:ln>
            <a:solidFill>
              <a:srgbClr val="ECC5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8875B33C-B631-49F7-A0B5-C17721A8EE8A}"/>
              </a:ext>
            </a:extLst>
          </p:cNvPr>
          <p:cNvSpPr/>
          <p:nvPr userDrawn="1"/>
        </p:nvSpPr>
        <p:spPr>
          <a:xfrm rot="2700000">
            <a:off x="710576" y="1421463"/>
            <a:ext cx="111473" cy="111473"/>
          </a:xfrm>
          <a:prstGeom prst="rect">
            <a:avLst/>
          </a:prstGeom>
          <a:noFill/>
          <a:ln w="28575">
            <a:solidFill>
              <a:srgbClr val="ECC5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D5FFA675-F97D-4463-BDEC-B45821B2A41A}"/>
              </a:ext>
            </a:extLst>
          </p:cNvPr>
          <p:cNvSpPr txBox="1"/>
          <p:nvPr userDrawn="1"/>
        </p:nvSpPr>
        <p:spPr>
          <a:xfrm>
            <a:off x="-40594" y="483593"/>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15" name="CaixaDeTexto 14">
            <a:extLst>
              <a:ext uri="{FF2B5EF4-FFF2-40B4-BE49-F238E27FC236}">
                <a16:creationId xmlns:a16="http://schemas.microsoft.com/office/drawing/2014/main" id="{20346971-2D33-4376-BADF-5FAE2FD5A777}"/>
              </a:ext>
            </a:extLst>
          </p:cNvPr>
          <p:cNvSpPr txBox="1"/>
          <p:nvPr userDrawn="1"/>
        </p:nvSpPr>
        <p:spPr>
          <a:xfrm>
            <a:off x="414909" y="1800886"/>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16" name="CaixaDeTexto 15">
            <a:extLst>
              <a:ext uri="{FF2B5EF4-FFF2-40B4-BE49-F238E27FC236}">
                <a16:creationId xmlns:a16="http://schemas.microsoft.com/office/drawing/2014/main" id="{D2F61497-602B-4983-9990-4EC4C32811B4}"/>
              </a:ext>
            </a:extLst>
          </p:cNvPr>
          <p:cNvSpPr txBox="1"/>
          <p:nvPr userDrawn="1"/>
        </p:nvSpPr>
        <p:spPr>
          <a:xfrm>
            <a:off x="102273" y="2210026"/>
            <a:ext cx="585216" cy="338554"/>
          </a:xfrm>
          <a:prstGeom prst="rect">
            <a:avLst/>
          </a:prstGeom>
          <a:noFill/>
        </p:spPr>
        <p:txBody>
          <a:bodyPr wrap="square" rtlCol="0">
            <a:spAutoFit/>
          </a:bodyPr>
          <a:lstStyle/>
          <a:p>
            <a:pPr algn="ctr"/>
            <a:r>
              <a:rPr lang="pt-BR" sz="1600" b="1" dirty="0">
                <a:solidFill>
                  <a:srgbClr val="ECC520"/>
                </a:solidFill>
              </a:rPr>
              <a:t>+</a:t>
            </a:r>
          </a:p>
        </p:txBody>
      </p:sp>
      <p:sp>
        <p:nvSpPr>
          <p:cNvPr id="17" name="Forma Livre: Forma 16">
            <a:extLst>
              <a:ext uri="{FF2B5EF4-FFF2-40B4-BE49-F238E27FC236}">
                <a16:creationId xmlns:a16="http://schemas.microsoft.com/office/drawing/2014/main" id="{E99B92F5-E6F6-4382-9513-FC98B80A65E9}"/>
              </a:ext>
            </a:extLst>
          </p:cNvPr>
          <p:cNvSpPr/>
          <p:nvPr userDrawn="1"/>
        </p:nvSpPr>
        <p:spPr>
          <a:xfrm>
            <a:off x="685601" y="748760"/>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1605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rigado">
    <p:spTree>
      <p:nvGrpSpPr>
        <p:cNvPr id="1" name=""/>
        <p:cNvGrpSpPr/>
        <p:nvPr/>
      </p:nvGrpSpPr>
      <p:grpSpPr>
        <a:xfrm>
          <a:off x="0" y="0"/>
          <a:ext cx="0" cy="0"/>
          <a:chOff x="0" y="0"/>
          <a:chExt cx="0" cy="0"/>
        </a:xfrm>
      </p:grpSpPr>
      <p:pic>
        <p:nvPicPr>
          <p:cNvPr id="72" name="Imagem 71">
            <a:extLst>
              <a:ext uri="{FF2B5EF4-FFF2-40B4-BE49-F238E27FC236}">
                <a16:creationId xmlns:a16="http://schemas.microsoft.com/office/drawing/2014/main" id="{EE0AA3F5-A92E-4A15-9EC1-0EBD15D5D2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192000" cy="6924675"/>
          </a:xfrm>
          <a:prstGeom prst="rect">
            <a:avLst/>
          </a:prstGeom>
        </p:spPr>
      </p:pic>
      <p:sp>
        <p:nvSpPr>
          <p:cNvPr id="21" name="Espaço Reservado para Texto 20">
            <a:extLst>
              <a:ext uri="{FF2B5EF4-FFF2-40B4-BE49-F238E27FC236}">
                <a16:creationId xmlns:a16="http://schemas.microsoft.com/office/drawing/2014/main" id="{4808E3B1-79FD-4A4D-8FEC-E44C8FFD8423}"/>
              </a:ext>
            </a:extLst>
          </p:cNvPr>
          <p:cNvSpPr>
            <a:spLocks noGrp="1"/>
          </p:cNvSpPr>
          <p:nvPr>
            <p:ph type="body" sz="quarter" idx="10" hasCustomPrompt="1"/>
          </p:nvPr>
        </p:nvSpPr>
        <p:spPr>
          <a:xfrm>
            <a:off x="6781800" y="2657475"/>
            <a:ext cx="4543425" cy="4029074"/>
          </a:xfrm>
        </p:spPr>
        <p:txBody>
          <a:bodyPr>
            <a:normAutofit/>
          </a:bodyPr>
          <a:lstStyle>
            <a:lvl1pPr marL="0" indent="0">
              <a:buNone/>
              <a:defRPr sz="3000">
                <a:solidFill>
                  <a:schemeClr val="bg1"/>
                </a:solidFill>
              </a:defRPr>
            </a:lvl1pPr>
          </a:lstStyle>
          <a:p>
            <a:pPr lvl="0"/>
            <a:r>
              <a:rPr lang="pt-BR" dirty="0"/>
              <a:t>Editar conteúdo</a:t>
            </a:r>
          </a:p>
        </p:txBody>
      </p:sp>
      <p:grpSp>
        <p:nvGrpSpPr>
          <p:cNvPr id="40" name="Agrupar 39">
            <a:extLst>
              <a:ext uri="{FF2B5EF4-FFF2-40B4-BE49-F238E27FC236}">
                <a16:creationId xmlns:a16="http://schemas.microsoft.com/office/drawing/2014/main" id="{B5204C9E-295D-4621-BC31-E167B12FDD1E}"/>
              </a:ext>
            </a:extLst>
          </p:cNvPr>
          <p:cNvGrpSpPr/>
          <p:nvPr userDrawn="1"/>
        </p:nvGrpSpPr>
        <p:grpSpPr>
          <a:xfrm>
            <a:off x="10731542" y="1783214"/>
            <a:ext cx="438634" cy="441729"/>
            <a:chOff x="4273592" y="5764664"/>
            <a:chExt cx="438634" cy="441729"/>
          </a:xfrm>
        </p:grpSpPr>
        <p:sp>
          <p:nvSpPr>
            <p:cNvPr id="41" name="Freeform 9">
              <a:extLst>
                <a:ext uri="{FF2B5EF4-FFF2-40B4-BE49-F238E27FC236}">
                  <a16:creationId xmlns:a16="http://schemas.microsoft.com/office/drawing/2014/main" id="{D3A7D798-0205-47A9-BA67-9ED6D7E89C77}"/>
                </a:ext>
              </a:extLst>
            </p:cNvPr>
            <p:cNvSpPr>
              <a:spLocks noEditPoints="1"/>
            </p:cNvSpPr>
            <p:nvPr/>
          </p:nvSpPr>
          <p:spPr bwMode="auto">
            <a:xfrm>
              <a:off x="4273592" y="5764664"/>
              <a:ext cx="438634" cy="392190"/>
            </a:xfrm>
            <a:custGeom>
              <a:avLst/>
              <a:gdLst>
                <a:gd name="T0" fmla="*/ 31 w 159"/>
                <a:gd name="T1" fmla="*/ 142 h 142"/>
                <a:gd name="T2" fmla="*/ 27 w 159"/>
                <a:gd name="T3" fmla="*/ 140 h 142"/>
                <a:gd name="T4" fmla="*/ 0 w 159"/>
                <a:gd name="T5" fmla="*/ 80 h 142"/>
                <a:gd name="T6" fmla="*/ 79 w 159"/>
                <a:gd name="T7" fmla="*/ 0 h 142"/>
                <a:gd name="T8" fmla="*/ 159 w 159"/>
                <a:gd name="T9" fmla="*/ 80 h 142"/>
                <a:gd name="T10" fmla="*/ 133 w 159"/>
                <a:gd name="T11" fmla="*/ 139 h 142"/>
                <a:gd name="T12" fmla="*/ 125 w 159"/>
                <a:gd name="T13" fmla="*/ 139 h 142"/>
                <a:gd name="T14" fmla="*/ 99 w 159"/>
                <a:gd name="T15" fmla="*/ 123 h 142"/>
                <a:gd name="T16" fmla="*/ 87 w 159"/>
                <a:gd name="T17" fmla="*/ 108 h 142"/>
                <a:gd name="T18" fmla="*/ 89 w 159"/>
                <a:gd name="T19" fmla="*/ 102 h 142"/>
                <a:gd name="T20" fmla="*/ 99 w 159"/>
                <a:gd name="T21" fmla="*/ 87 h 142"/>
                <a:gd name="T22" fmla="*/ 99 w 159"/>
                <a:gd name="T23" fmla="*/ 56 h 142"/>
                <a:gd name="T24" fmla="*/ 94 w 159"/>
                <a:gd name="T25" fmla="*/ 40 h 142"/>
                <a:gd name="T26" fmla="*/ 81 w 159"/>
                <a:gd name="T27" fmla="*/ 36 h 142"/>
                <a:gd name="T28" fmla="*/ 67 w 159"/>
                <a:gd name="T29" fmla="*/ 40 h 142"/>
                <a:gd name="T30" fmla="*/ 62 w 159"/>
                <a:gd name="T31" fmla="*/ 55 h 142"/>
                <a:gd name="T32" fmla="*/ 62 w 159"/>
                <a:gd name="T33" fmla="*/ 87 h 142"/>
                <a:gd name="T34" fmla="*/ 72 w 159"/>
                <a:gd name="T35" fmla="*/ 102 h 142"/>
                <a:gd name="T36" fmla="*/ 74 w 159"/>
                <a:gd name="T37" fmla="*/ 108 h 142"/>
                <a:gd name="T38" fmla="*/ 62 w 159"/>
                <a:gd name="T39" fmla="*/ 123 h 142"/>
                <a:gd name="T40" fmla="*/ 35 w 159"/>
                <a:gd name="T41" fmla="*/ 140 h 142"/>
                <a:gd name="T42" fmla="*/ 31 w 159"/>
                <a:gd name="T43" fmla="*/ 142 h 142"/>
                <a:gd name="T44" fmla="*/ 79 w 159"/>
                <a:gd name="T45" fmla="*/ 12 h 142"/>
                <a:gd name="T46" fmla="*/ 12 w 159"/>
                <a:gd name="T47" fmla="*/ 80 h 142"/>
                <a:gd name="T48" fmla="*/ 31 w 159"/>
                <a:gd name="T49" fmla="*/ 128 h 142"/>
                <a:gd name="T50" fmla="*/ 57 w 159"/>
                <a:gd name="T51" fmla="*/ 112 h 142"/>
                <a:gd name="T52" fmla="*/ 62 w 159"/>
                <a:gd name="T53" fmla="*/ 109 h 142"/>
                <a:gd name="T54" fmla="*/ 50 w 159"/>
                <a:gd name="T55" fmla="*/ 87 h 142"/>
                <a:gd name="T56" fmla="*/ 50 w 159"/>
                <a:gd name="T57" fmla="*/ 56 h 142"/>
                <a:gd name="T58" fmla="*/ 58 w 159"/>
                <a:gd name="T59" fmla="*/ 32 h 142"/>
                <a:gd name="T60" fmla="*/ 81 w 159"/>
                <a:gd name="T61" fmla="*/ 24 h 142"/>
                <a:gd name="T62" fmla="*/ 103 w 159"/>
                <a:gd name="T63" fmla="*/ 32 h 142"/>
                <a:gd name="T64" fmla="*/ 111 w 159"/>
                <a:gd name="T65" fmla="*/ 56 h 142"/>
                <a:gd name="T66" fmla="*/ 111 w 159"/>
                <a:gd name="T67" fmla="*/ 87 h 142"/>
                <a:gd name="T68" fmla="*/ 100 w 159"/>
                <a:gd name="T69" fmla="*/ 109 h 142"/>
                <a:gd name="T70" fmla="*/ 104 w 159"/>
                <a:gd name="T71" fmla="*/ 112 h 142"/>
                <a:gd name="T72" fmla="*/ 129 w 159"/>
                <a:gd name="T73" fmla="*/ 126 h 142"/>
                <a:gd name="T74" fmla="*/ 147 w 159"/>
                <a:gd name="T75" fmla="*/ 80 h 142"/>
                <a:gd name="T76" fmla="*/ 79 w 159"/>
                <a:gd name="T7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42">
                  <a:moveTo>
                    <a:pt x="31" y="142"/>
                  </a:moveTo>
                  <a:cubicBezTo>
                    <a:pt x="29" y="142"/>
                    <a:pt x="28" y="141"/>
                    <a:pt x="27" y="140"/>
                  </a:cubicBezTo>
                  <a:cubicBezTo>
                    <a:pt x="10" y="125"/>
                    <a:pt x="0" y="103"/>
                    <a:pt x="0" y="80"/>
                  </a:cubicBezTo>
                  <a:cubicBezTo>
                    <a:pt x="0" y="36"/>
                    <a:pt x="35" y="0"/>
                    <a:pt x="79" y="0"/>
                  </a:cubicBezTo>
                  <a:cubicBezTo>
                    <a:pt x="123" y="0"/>
                    <a:pt x="159" y="36"/>
                    <a:pt x="159" y="80"/>
                  </a:cubicBezTo>
                  <a:cubicBezTo>
                    <a:pt x="159" y="102"/>
                    <a:pt x="150" y="124"/>
                    <a:pt x="133" y="139"/>
                  </a:cubicBezTo>
                  <a:cubicBezTo>
                    <a:pt x="131" y="141"/>
                    <a:pt x="127" y="141"/>
                    <a:pt x="125" y="139"/>
                  </a:cubicBezTo>
                  <a:cubicBezTo>
                    <a:pt x="117" y="131"/>
                    <a:pt x="103" y="125"/>
                    <a:pt x="99" y="123"/>
                  </a:cubicBezTo>
                  <a:cubicBezTo>
                    <a:pt x="92" y="120"/>
                    <a:pt x="88" y="115"/>
                    <a:pt x="87" y="108"/>
                  </a:cubicBezTo>
                  <a:cubicBezTo>
                    <a:pt x="86" y="106"/>
                    <a:pt x="87" y="103"/>
                    <a:pt x="89" y="102"/>
                  </a:cubicBezTo>
                  <a:cubicBezTo>
                    <a:pt x="95" y="98"/>
                    <a:pt x="99" y="91"/>
                    <a:pt x="99" y="87"/>
                  </a:cubicBezTo>
                  <a:cubicBezTo>
                    <a:pt x="99" y="56"/>
                    <a:pt x="99" y="56"/>
                    <a:pt x="99" y="56"/>
                  </a:cubicBezTo>
                  <a:cubicBezTo>
                    <a:pt x="99" y="55"/>
                    <a:pt x="100" y="46"/>
                    <a:pt x="94" y="40"/>
                  </a:cubicBezTo>
                  <a:cubicBezTo>
                    <a:pt x="91" y="37"/>
                    <a:pt x="87" y="36"/>
                    <a:pt x="81" y="36"/>
                  </a:cubicBezTo>
                  <a:cubicBezTo>
                    <a:pt x="75" y="36"/>
                    <a:pt x="70" y="37"/>
                    <a:pt x="67" y="40"/>
                  </a:cubicBezTo>
                  <a:cubicBezTo>
                    <a:pt x="62" y="46"/>
                    <a:pt x="62" y="55"/>
                    <a:pt x="62" y="55"/>
                  </a:cubicBezTo>
                  <a:cubicBezTo>
                    <a:pt x="62" y="87"/>
                    <a:pt x="62" y="87"/>
                    <a:pt x="62" y="87"/>
                  </a:cubicBezTo>
                  <a:cubicBezTo>
                    <a:pt x="62" y="91"/>
                    <a:pt x="66" y="98"/>
                    <a:pt x="72" y="102"/>
                  </a:cubicBezTo>
                  <a:cubicBezTo>
                    <a:pt x="74" y="103"/>
                    <a:pt x="75" y="106"/>
                    <a:pt x="74" y="108"/>
                  </a:cubicBezTo>
                  <a:cubicBezTo>
                    <a:pt x="73" y="115"/>
                    <a:pt x="69" y="120"/>
                    <a:pt x="62" y="123"/>
                  </a:cubicBezTo>
                  <a:cubicBezTo>
                    <a:pt x="50" y="129"/>
                    <a:pt x="41" y="135"/>
                    <a:pt x="35" y="140"/>
                  </a:cubicBezTo>
                  <a:cubicBezTo>
                    <a:pt x="34" y="141"/>
                    <a:pt x="32" y="142"/>
                    <a:pt x="31" y="142"/>
                  </a:cubicBezTo>
                  <a:close/>
                  <a:moveTo>
                    <a:pt x="79" y="12"/>
                  </a:moveTo>
                  <a:cubicBezTo>
                    <a:pt x="42" y="12"/>
                    <a:pt x="12" y="43"/>
                    <a:pt x="12" y="80"/>
                  </a:cubicBezTo>
                  <a:cubicBezTo>
                    <a:pt x="12" y="98"/>
                    <a:pt x="19" y="115"/>
                    <a:pt x="31" y="128"/>
                  </a:cubicBezTo>
                  <a:cubicBezTo>
                    <a:pt x="37" y="122"/>
                    <a:pt x="46" y="117"/>
                    <a:pt x="57" y="112"/>
                  </a:cubicBezTo>
                  <a:cubicBezTo>
                    <a:pt x="59" y="112"/>
                    <a:pt x="61" y="110"/>
                    <a:pt x="62" y="109"/>
                  </a:cubicBezTo>
                  <a:cubicBezTo>
                    <a:pt x="55" y="103"/>
                    <a:pt x="50" y="94"/>
                    <a:pt x="50" y="87"/>
                  </a:cubicBezTo>
                  <a:cubicBezTo>
                    <a:pt x="50" y="56"/>
                    <a:pt x="50" y="56"/>
                    <a:pt x="50" y="56"/>
                  </a:cubicBezTo>
                  <a:cubicBezTo>
                    <a:pt x="50" y="55"/>
                    <a:pt x="49" y="42"/>
                    <a:pt x="58" y="32"/>
                  </a:cubicBezTo>
                  <a:cubicBezTo>
                    <a:pt x="64" y="26"/>
                    <a:pt x="71" y="24"/>
                    <a:pt x="81" y="24"/>
                  </a:cubicBezTo>
                  <a:cubicBezTo>
                    <a:pt x="90" y="24"/>
                    <a:pt x="97" y="26"/>
                    <a:pt x="103" y="32"/>
                  </a:cubicBezTo>
                  <a:cubicBezTo>
                    <a:pt x="112" y="42"/>
                    <a:pt x="111" y="55"/>
                    <a:pt x="111" y="56"/>
                  </a:cubicBezTo>
                  <a:cubicBezTo>
                    <a:pt x="111" y="87"/>
                    <a:pt x="111" y="87"/>
                    <a:pt x="111" y="87"/>
                  </a:cubicBezTo>
                  <a:cubicBezTo>
                    <a:pt x="111" y="94"/>
                    <a:pt x="107" y="103"/>
                    <a:pt x="100" y="109"/>
                  </a:cubicBezTo>
                  <a:cubicBezTo>
                    <a:pt x="101" y="110"/>
                    <a:pt x="102" y="112"/>
                    <a:pt x="104" y="112"/>
                  </a:cubicBezTo>
                  <a:cubicBezTo>
                    <a:pt x="108" y="114"/>
                    <a:pt x="119" y="119"/>
                    <a:pt x="129" y="126"/>
                  </a:cubicBezTo>
                  <a:cubicBezTo>
                    <a:pt x="140" y="114"/>
                    <a:pt x="147" y="97"/>
                    <a:pt x="147" y="80"/>
                  </a:cubicBezTo>
                  <a:cubicBezTo>
                    <a:pt x="147" y="43"/>
                    <a:pt x="117" y="12"/>
                    <a:pt x="79"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 name="Freeform 10">
              <a:extLst>
                <a:ext uri="{FF2B5EF4-FFF2-40B4-BE49-F238E27FC236}">
                  <a16:creationId xmlns:a16="http://schemas.microsoft.com/office/drawing/2014/main" id="{5F3EC5CD-B056-46E3-980B-FBD2B5BFEBA1}"/>
                </a:ext>
              </a:extLst>
            </p:cNvPr>
            <p:cNvSpPr>
              <a:spLocks noEditPoints="1"/>
            </p:cNvSpPr>
            <p:nvPr/>
          </p:nvSpPr>
          <p:spPr bwMode="auto">
            <a:xfrm>
              <a:off x="4341709" y="5830717"/>
              <a:ext cx="303431" cy="375676"/>
            </a:xfrm>
            <a:custGeom>
              <a:avLst/>
              <a:gdLst>
                <a:gd name="T0" fmla="*/ 54 w 110"/>
                <a:gd name="T1" fmla="*/ 136 h 136"/>
                <a:gd name="T2" fmla="*/ 2 w 110"/>
                <a:gd name="T3" fmla="*/ 116 h 136"/>
                <a:gd name="T4" fmla="*/ 0 w 110"/>
                <a:gd name="T5" fmla="*/ 112 h 136"/>
                <a:gd name="T6" fmla="*/ 2 w 110"/>
                <a:gd name="T7" fmla="*/ 108 h 136"/>
                <a:gd name="T8" fmla="*/ 32 w 110"/>
                <a:gd name="T9" fmla="*/ 88 h 136"/>
                <a:gd name="T10" fmla="*/ 37 w 110"/>
                <a:gd name="T11" fmla="*/ 85 h 136"/>
                <a:gd name="T12" fmla="*/ 25 w 110"/>
                <a:gd name="T13" fmla="*/ 63 h 136"/>
                <a:gd name="T14" fmla="*/ 25 w 110"/>
                <a:gd name="T15" fmla="*/ 32 h 136"/>
                <a:gd name="T16" fmla="*/ 33 w 110"/>
                <a:gd name="T17" fmla="*/ 8 h 136"/>
                <a:gd name="T18" fmla="*/ 56 w 110"/>
                <a:gd name="T19" fmla="*/ 0 h 136"/>
                <a:gd name="T20" fmla="*/ 78 w 110"/>
                <a:gd name="T21" fmla="*/ 8 h 136"/>
                <a:gd name="T22" fmla="*/ 86 w 110"/>
                <a:gd name="T23" fmla="*/ 32 h 136"/>
                <a:gd name="T24" fmla="*/ 86 w 110"/>
                <a:gd name="T25" fmla="*/ 63 h 136"/>
                <a:gd name="T26" fmla="*/ 75 w 110"/>
                <a:gd name="T27" fmla="*/ 85 h 136"/>
                <a:gd name="T28" fmla="*/ 79 w 110"/>
                <a:gd name="T29" fmla="*/ 88 h 136"/>
                <a:gd name="T30" fmla="*/ 108 w 110"/>
                <a:gd name="T31" fmla="*/ 106 h 136"/>
                <a:gd name="T32" fmla="*/ 110 w 110"/>
                <a:gd name="T33" fmla="*/ 111 h 136"/>
                <a:gd name="T34" fmla="*/ 108 w 110"/>
                <a:gd name="T35" fmla="*/ 115 h 136"/>
                <a:gd name="T36" fmla="*/ 54 w 110"/>
                <a:gd name="T37" fmla="*/ 136 h 136"/>
                <a:gd name="T38" fmla="*/ 15 w 110"/>
                <a:gd name="T39" fmla="*/ 112 h 136"/>
                <a:gd name="T40" fmla="*/ 54 w 110"/>
                <a:gd name="T41" fmla="*/ 124 h 136"/>
                <a:gd name="T42" fmla="*/ 95 w 110"/>
                <a:gd name="T43" fmla="*/ 111 h 136"/>
                <a:gd name="T44" fmla="*/ 74 w 110"/>
                <a:gd name="T45" fmla="*/ 99 h 136"/>
                <a:gd name="T46" fmla="*/ 62 w 110"/>
                <a:gd name="T47" fmla="*/ 84 h 136"/>
                <a:gd name="T48" fmla="*/ 64 w 110"/>
                <a:gd name="T49" fmla="*/ 78 h 136"/>
                <a:gd name="T50" fmla="*/ 74 w 110"/>
                <a:gd name="T51" fmla="*/ 63 h 136"/>
                <a:gd name="T52" fmla="*/ 74 w 110"/>
                <a:gd name="T53" fmla="*/ 32 h 136"/>
                <a:gd name="T54" fmla="*/ 69 w 110"/>
                <a:gd name="T55" fmla="*/ 16 h 136"/>
                <a:gd name="T56" fmla="*/ 56 w 110"/>
                <a:gd name="T57" fmla="*/ 12 h 136"/>
                <a:gd name="T58" fmla="*/ 42 w 110"/>
                <a:gd name="T59" fmla="*/ 16 h 136"/>
                <a:gd name="T60" fmla="*/ 37 w 110"/>
                <a:gd name="T61" fmla="*/ 31 h 136"/>
                <a:gd name="T62" fmla="*/ 37 w 110"/>
                <a:gd name="T63" fmla="*/ 63 h 136"/>
                <a:gd name="T64" fmla="*/ 47 w 110"/>
                <a:gd name="T65" fmla="*/ 78 h 136"/>
                <a:gd name="T66" fmla="*/ 49 w 110"/>
                <a:gd name="T67" fmla="*/ 84 h 136"/>
                <a:gd name="T68" fmla="*/ 37 w 110"/>
                <a:gd name="T69" fmla="*/ 99 h 136"/>
                <a:gd name="T70" fmla="*/ 15 w 110"/>
                <a:gd name="T7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0" h="136">
                  <a:moveTo>
                    <a:pt x="54" y="136"/>
                  </a:moveTo>
                  <a:cubicBezTo>
                    <a:pt x="35" y="136"/>
                    <a:pt x="16" y="129"/>
                    <a:pt x="2" y="116"/>
                  </a:cubicBezTo>
                  <a:cubicBezTo>
                    <a:pt x="1" y="115"/>
                    <a:pt x="0" y="114"/>
                    <a:pt x="0" y="112"/>
                  </a:cubicBezTo>
                  <a:cubicBezTo>
                    <a:pt x="0" y="110"/>
                    <a:pt x="0" y="109"/>
                    <a:pt x="2" y="108"/>
                  </a:cubicBezTo>
                  <a:cubicBezTo>
                    <a:pt x="8" y="101"/>
                    <a:pt x="18" y="95"/>
                    <a:pt x="32" y="88"/>
                  </a:cubicBezTo>
                  <a:cubicBezTo>
                    <a:pt x="34" y="88"/>
                    <a:pt x="36" y="86"/>
                    <a:pt x="37" y="85"/>
                  </a:cubicBezTo>
                  <a:cubicBezTo>
                    <a:pt x="30" y="79"/>
                    <a:pt x="25" y="70"/>
                    <a:pt x="25" y="63"/>
                  </a:cubicBezTo>
                  <a:cubicBezTo>
                    <a:pt x="25" y="32"/>
                    <a:pt x="25" y="32"/>
                    <a:pt x="25" y="32"/>
                  </a:cubicBezTo>
                  <a:cubicBezTo>
                    <a:pt x="25" y="31"/>
                    <a:pt x="24" y="18"/>
                    <a:pt x="33" y="8"/>
                  </a:cubicBezTo>
                  <a:cubicBezTo>
                    <a:pt x="39" y="2"/>
                    <a:pt x="46" y="0"/>
                    <a:pt x="56" y="0"/>
                  </a:cubicBezTo>
                  <a:cubicBezTo>
                    <a:pt x="65" y="0"/>
                    <a:pt x="72" y="2"/>
                    <a:pt x="78" y="8"/>
                  </a:cubicBezTo>
                  <a:cubicBezTo>
                    <a:pt x="87" y="18"/>
                    <a:pt x="86" y="31"/>
                    <a:pt x="86" y="32"/>
                  </a:cubicBezTo>
                  <a:cubicBezTo>
                    <a:pt x="86" y="63"/>
                    <a:pt x="86" y="63"/>
                    <a:pt x="86" y="63"/>
                  </a:cubicBezTo>
                  <a:cubicBezTo>
                    <a:pt x="86" y="70"/>
                    <a:pt x="82" y="79"/>
                    <a:pt x="75" y="85"/>
                  </a:cubicBezTo>
                  <a:cubicBezTo>
                    <a:pt x="76" y="86"/>
                    <a:pt x="77" y="88"/>
                    <a:pt x="79" y="88"/>
                  </a:cubicBezTo>
                  <a:cubicBezTo>
                    <a:pt x="84" y="91"/>
                    <a:pt x="98" y="97"/>
                    <a:pt x="108" y="106"/>
                  </a:cubicBezTo>
                  <a:cubicBezTo>
                    <a:pt x="109" y="107"/>
                    <a:pt x="110" y="109"/>
                    <a:pt x="110" y="111"/>
                  </a:cubicBezTo>
                  <a:cubicBezTo>
                    <a:pt x="110" y="112"/>
                    <a:pt x="109" y="114"/>
                    <a:pt x="108" y="115"/>
                  </a:cubicBezTo>
                  <a:cubicBezTo>
                    <a:pt x="93" y="128"/>
                    <a:pt x="74" y="136"/>
                    <a:pt x="54" y="136"/>
                  </a:cubicBezTo>
                  <a:close/>
                  <a:moveTo>
                    <a:pt x="15" y="112"/>
                  </a:moveTo>
                  <a:cubicBezTo>
                    <a:pt x="27" y="120"/>
                    <a:pt x="40" y="124"/>
                    <a:pt x="54" y="124"/>
                  </a:cubicBezTo>
                  <a:cubicBezTo>
                    <a:pt x="69" y="124"/>
                    <a:pt x="83" y="119"/>
                    <a:pt x="95" y="111"/>
                  </a:cubicBezTo>
                  <a:cubicBezTo>
                    <a:pt x="87" y="105"/>
                    <a:pt x="77" y="101"/>
                    <a:pt x="74" y="99"/>
                  </a:cubicBezTo>
                  <a:cubicBezTo>
                    <a:pt x="67" y="96"/>
                    <a:pt x="63" y="91"/>
                    <a:pt x="62" y="84"/>
                  </a:cubicBezTo>
                  <a:cubicBezTo>
                    <a:pt x="61" y="82"/>
                    <a:pt x="62" y="79"/>
                    <a:pt x="64" y="78"/>
                  </a:cubicBezTo>
                  <a:cubicBezTo>
                    <a:pt x="70" y="74"/>
                    <a:pt x="74" y="67"/>
                    <a:pt x="74" y="63"/>
                  </a:cubicBezTo>
                  <a:cubicBezTo>
                    <a:pt x="74" y="32"/>
                    <a:pt x="74" y="32"/>
                    <a:pt x="74" y="32"/>
                  </a:cubicBezTo>
                  <a:cubicBezTo>
                    <a:pt x="74" y="31"/>
                    <a:pt x="75" y="22"/>
                    <a:pt x="69" y="16"/>
                  </a:cubicBezTo>
                  <a:cubicBezTo>
                    <a:pt x="66" y="13"/>
                    <a:pt x="62" y="12"/>
                    <a:pt x="56" y="12"/>
                  </a:cubicBezTo>
                  <a:cubicBezTo>
                    <a:pt x="50" y="12"/>
                    <a:pt x="45" y="13"/>
                    <a:pt x="42" y="16"/>
                  </a:cubicBezTo>
                  <a:cubicBezTo>
                    <a:pt x="37" y="22"/>
                    <a:pt x="37" y="31"/>
                    <a:pt x="37" y="31"/>
                  </a:cubicBezTo>
                  <a:cubicBezTo>
                    <a:pt x="37" y="63"/>
                    <a:pt x="37" y="63"/>
                    <a:pt x="37" y="63"/>
                  </a:cubicBezTo>
                  <a:cubicBezTo>
                    <a:pt x="37" y="67"/>
                    <a:pt x="41" y="74"/>
                    <a:pt x="47" y="78"/>
                  </a:cubicBezTo>
                  <a:cubicBezTo>
                    <a:pt x="49" y="79"/>
                    <a:pt x="50" y="82"/>
                    <a:pt x="49" y="84"/>
                  </a:cubicBezTo>
                  <a:cubicBezTo>
                    <a:pt x="48" y="91"/>
                    <a:pt x="44" y="96"/>
                    <a:pt x="37" y="99"/>
                  </a:cubicBezTo>
                  <a:cubicBezTo>
                    <a:pt x="28" y="103"/>
                    <a:pt x="21" y="108"/>
                    <a:pt x="15" y="1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43" name="Freeform 20">
            <a:extLst>
              <a:ext uri="{FF2B5EF4-FFF2-40B4-BE49-F238E27FC236}">
                <a16:creationId xmlns:a16="http://schemas.microsoft.com/office/drawing/2014/main" id="{E5DB94A8-4DE5-4017-BD8A-9F11C9D2A067}"/>
              </a:ext>
            </a:extLst>
          </p:cNvPr>
          <p:cNvSpPr>
            <a:spLocks noEditPoints="1"/>
          </p:cNvSpPr>
          <p:nvPr userDrawn="1"/>
        </p:nvSpPr>
        <p:spPr bwMode="auto">
          <a:xfrm>
            <a:off x="10551960" y="1200090"/>
            <a:ext cx="192999" cy="192999"/>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12"/>
                </a:moveTo>
                <a:cubicBezTo>
                  <a:pt x="22" y="12"/>
                  <a:pt x="12" y="22"/>
                  <a:pt x="12" y="35"/>
                </a:cubicBezTo>
                <a:cubicBezTo>
                  <a:pt x="12" y="47"/>
                  <a:pt x="22" y="58"/>
                  <a:pt x="35" y="58"/>
                </a:cubicBezTo>
                <a:cubicBezTo>
                  <a:pt x="48" y="58"/>
                  <a:pt x="58" y="47"/>
                  <a:pt x="58" y="35"/>
                </a:cubicBezTo>
                <a:cubicBezTo>
                  <a:pt x="58" y="22"/>
                  <a:pt x="48" y="12"/>
                  <a:pt x="35" y="12"/>
                </a:cubicBezTo>
                <a:close/>
              </a:path>
            </a:pathLst>
          </a:custGeom>
          <a:solidFill>
            <a:srgbClr val="ECC520"/>
          </a:solidFill>
          <a:ln>
            <a:noFill/>
          </a:ln>
        </p:spPr>
        <p:txBody>
          <a:bodyPr vert="horz" wrap="square" lIns="91440" tIns="45720" rIns="91440" bIns="45720" numCol="1" anchor="t" anchorCtr="0" compatLnSpc="1">
            <a:prstTxWarp prst="textNoShape">
              <a:avLst/>
            </a:prstTxWarp>
          </a:bodyPr>
          <a:lstStyle/>
          <a:p>
            <a:endParaRPr lang="pt-BR"/>
          </a:p>
        </p:txBody>
      </p:sp>
      <p:grpSp>
        <p:nvGrpSpPr>
          <p:cNvPr id="44" name="Agrupar 43">
            <a:extLst>
              <a:ext uri="{FF2B5EF4-FFF2-40B4-BE49-F238E27FC236}">
                <a16:creationId xmlns:a16="http://schemas.microsoft.com/office/drawing/2014/main" id="{AFAF5818-D338-46A5-B9A0-1569356EA15A}"/>
              </a:ext>
            </a:extLst>
          </p:cNvPr>
          <p:cNvGrpSpPr/>
          <p:nvPr userDrawn="1"/>
        </p:nvGrpSpPr>
        <p:grpSpPr>
          <a:xfrm>
            <a:off x="10410565" y="1802823"/>
            <a:ext cx="196096" cy="196095"/>
            <a:chOff x="3952615" y="5784273"/>
            <a:chExt cx="196096" cy="196095"/>
          </a:xfrm>
        </p:grpSpPr>
        <p:sp>
          <p:nvSpPr>
            <p:cNvPr id="45" name="Freeform 25">
              <a:extLst>
                <a:ext uri="{FF2B5EF4-FFF2-40B4-BE49-F238E27FC236}">
                  <a16:creationId xmlns:a16="http://schemas.microsoft.com/office/drawing/2014/main" id="{23E82562-D351-4800-9C62-26807111BFD5}"/>
                </a:ext>
              </a:extLst>
            </p:cNvPr>
            <p:cNvSpPr>
              <a:spLocks/>
            </p:cNvSpPr>
            <p:nvPr/>
          </p:nvSpPr>
          <p:spPr bwMode="auto">
            <a:xfrm>
              <a:off x="3955712" y="5786338"/>
              <a:ext cx="72245" cy="72245"/>
            </a:xfrm>
            <a:custGeom>
              <a:avLst/>
              <a:gdLst>
                <a:gd name="T0" fmla="*/ 19 w 26"/>
                <a:gd name="T1" fmla="*/ 26 h 26"/>
                <a:gd name="T2" fmla="*/ 15 w 26"/>
                <a:gd name="T3" fmla="*/ 24 h 26"/>
                <a:gd name="T4" fmla="*/ 2 w 26"/>
                <a:gd name="T5" fmla="*/ 11 h 26"/>
                <a:gd name="T6" fmla="*/ 2 w 26"/>
                <a:gd name="T7" fmla="*/ 3 h 26"/>
                <a:gd name="T8" fmla="*/ 11 w 26"/>
                <a:gd name="T9" fmla="*/ 3 h 26"/>
                <a:gd name="T10" fmla="*/ 24 w 26"/>
                <a:gd name="T11" fmla="*/ 15 h 26"/>
                <a:gd name="T12" fmla="*/ 24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8" y="26"/>
                    <a:pt x="16" y="25"/>
                    <a:pt x="15" y="24"/>
                  </a:cubicBezTo>
                  <a:cubicBezTo>
                    <a:pt x="2" y="11"/>
                    <a:pt x="2" y="11"/>
                    <a:pt x="2" y="11"/>
                  </a:cubicBezTo>
                  <a:cubicBezTo>
                    <a:pt x="0" y="9"/>
                    <a:pt x="0" y="5"/>
                    <a:pt x="2" y="3"/>
                  </a:cubicBezTo>
                  <a:cubicBezTo>
                    <a:pt x="5" y="0"/>
                    <a:pt x="9" y="0"/>
                    <a:pt x="11" y="3"/>
                  </a:cubicBezTo>
                  <a:cubicBezTo>
                    <a:pt x="24" y="15"/>
                    <a:pt x="24" y="15"/>
                    <a:pt x="24" y="15"/>
                  </a:cubicBezTo>
                  <a:cubicBezTo>
                    <a:pt x="26" y="18"/>
                    <a:pt x="26" y="22"/>
                    <a:pt x="24" y="24"/>
                  </a:cubicBezTo>
                  <a:cubicBezTo>
                    <a:pt x="23"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 name="Freeform 26">
              <a:extLst>
                <a:ext uri="{FF2B5EF4-FFF2-40B4-BE49-F238E27FC236}">
                  <a16:creationId xmlns:a16="http://schemas.microsoft.com/office/drawing/2014/main" id="{695C5096-721B-4146-B897-41AB5D05C8CB}"/>
                </a:ext>
              </a:extLst>
            </p:cNvPr>
            <p:cNvSpPr>
              <a:spLocks/>
            </p:cNvSpPr>
            <p:nvPr/>
          </p:nvSpPr>
          <p:spPr bwMode="auto">
            <a:xfrm>
              <a:off x="4077497" y="5908123"/>
              <a:ext cx="71214" cy="72245"/>
            </a:xfrm>
            <a:custGeom>
              <a:avLst/>
              <a:gdLst>
                <a:gd name="T0" fmla="*/ 20 w 26"/>
                <a:gd name="T1" fmla="*/ 26 h 26"/>
                <a:gd name="T2" fmla="*/ 15 w 26"/>
                <a:gd name="T3" fmla="*/ 24 h 26"/>
                <a:gd name="T4" fmla="*/ 3 w 26"/>
                <a:gd name="T5" fmla="*/ 11 h 26"/>
                <a:gd name="T6" fmla="*/ 3 w 26"/>
                <a:gd name="T7" fmla="*/ 3 h 26"/>
                <a:gd name="T8" fmla="*/ 11 w 26"/>
                <a:gd name="T9" fmla="*/ 3 h 26"/>
                <a:gd name="T10" fmla="*/ 24 w 26"/>
                <a:gd name="T11" fmla="*/ 16 h 26"/>
                <a:gd name="T12" fmla="*/ 24 w 26"/>
                <a:gd name="T13" fmla="*/ 24 h 26"/>
                <a:gd name="T14" fmla="*/ 20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20" y="26"/>
                  </a:moveTo>
                  <a:cubicBezTo>
                    <a:pt x="18" y="26"/>
                    <a:pt x="17" y="25"/>
                    <a:pt x="15" y="24"/>
                  </a:cubicBezTo>
                  <a:cubicBezTo>
                    <a:pt x="3" y="11"/>
                    <a:pt x="3" y="11"/>
                    <a:pt x="3" y="11"/>
                  </a:cubicBezTo>
                  <a:cubicBezTo>
                    <a:pt x="0" y="9"/>
                    <a:pt x="0" y="5"/>
                    <a:pt x="3" y="3"/>
                  </a:cubicBezTo>
                  <a:cubicBezTo>
                    <a:pt x="5" y="0"/>
                    <a:pt x="9" y="0"/>
                    <a:pt x="11" y="3"/>
                  </a:cubicBezTo>
                  <a:cubicBezTo>
                    <a:pt x="24" y="16"/>
                    <a:pt x="24" y="16"/>
                    <a:pt x="24" y="16"/>
                  </a:cubicBezTo>
                  <a:cubicBezTo>
                    <a:pt x="26" y="18"/>
                    <a:pt x="26" y="22"/>
                    <a:pt x="24" y="24"/>
                  </a:cubicBezTo>
                  <a:cubicBezTo>
                    <a:pt x="23" y="25"/>
                    <a:pt x="21" y="26"/>
                    <a:pt x="20"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 name="Freeform 27">
              <a:extLst>
                <a:ext uri="{FF2B5EF4-FFF2-40B4-BE49-F238E27FC236}">
                  <a16:creationId xmlns:a16="http://schemas.microsoft.com/office/drawing/2014/main" id="{2BB392E9-B284-4F77-8450-80522254AB09}"/>
                </a:ext>
              </a:extLst>
            </p:cNvPr>
            <p:cNvSpPr>
              <a:spLocks/>
            </p:cNvSpPr>
            <p:nvPr/>
          </p:nvSpPr>
          <p:spPr bwMode="auto">
            <a:xfrm>
              <a:off x="3952615" y="5905026"/>
              <a:ext cx="72245" cy="72245"/>
            </a:xfrm>
            <a:custGeom>
              <a:avLst/>
              <a:gdLst>
                <a:gd name="T0" fmla="*/ 6 w 26"/>
                <a:gd name="T1" fmla="*/ 26 h 26"/>
                <a:gd name="T2" fmla="*/ 2 w 26"/>
                <a:gd name="T3" fmla="*/ 24 h 26"/>
                <a:gd name="T4" fmla="*/ 2 w 26"/>
                <a:gd name="T5" fmla="*/ 15 h 26"/>
                <a:gd name="T6" fmla="*/ 15 w 26"/>
                <a:gd name="T7" fmla="*/ 3 h 26"/>
                <a:gd name="T8" fmla="*/ 23 w 26"/>
                <a:gd name="T9" fmla="*/ 3 h 26"/>
                <a:gd name="T10" fmla="*/ 23 w 26"/>
                <a:gd name="T11" fmla="*/ 11 h 26"/>
                <a:gd name="T12" fmla="*/ 11 w 26"/>
                <a:gd name="T13" fmla="*/ 24 h 26"/>
                <a:gd name="T14" fmla="*/ 6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6" y="26"/>
                  </a:moveTo>
                  <a:cubicBezTo>
                    <a:pt x="5" y="26"/>
                    <a:pt x="3" y="25"/>
                    <a:pt x="2" y="24"/>
                  </a:cubicBezTo>
                  <a:cubicBezTo>
                    <a:pt x="0" y="21"/>
                    <a:pt x="0" y="18"/>
                    <a:pt x="2" y="15"/>
                  </a:cubicBezTo>
                  <a:cubicBezTo>
                    <a:pt x="15" y="3"/>
                    <a:pt x="15" y="3"/>
                    <a:pt x="15" y="3"/>
                  </a:cubicBezTo>
                  <a:cubicBezTo>
                    <a:pt x="17" y="0"/>
                    <a:pt x="21" y="0"/>
                    <a:pt x="23" y="3"/>
                  </a:cubicBezTo>
                  <a:cubicBezTo>
                    <a:pt x="26" y="5"/>
                    <a:pt x="26" y="9"/>
                    <a:pt x="23" y="11"/>
                  </a:cubicBezTo>
                  <a:cubicBezTo>
                    <a:pt x="11" y="24"/>
                    <a:pt x="11" y="24"/>
                    <a:pt x="11"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 name="Freeform 28">
              <a:extLst>
                <a:ext uri="{FF2B5EF4-FFF2-40B4-BE49-F238E27FC236}">
                  <a16:creationId xmlns:a16="http://schemas.microsoft.com/office/drawing/2014/main" id="{FB3F3D38-98F7-4240-8C75-D02C7571C409}"/>
                </a:ext>
              </a:extLst>
            </p:cNvPr>
            <p:cNvSpPr>
              <a:spLocks/>
            </p:cNvSpPr>
            <p:nvPr/>
          </p:nvSpPr>
          <p:spPr bwMode="auto">
            <a:xfrm>
              <a:off x="4074400" y="5784273"/>
              <a:ext cx="72245" cy="69150"/>
            </a:xfrm>
            <a:custGeom>
              <a:avLst/>
              <a:gdLst>
                <a:gd name="T0" fmla="*/ 7 w 26"/>
                <a:gd name="T1" fmla="*/ 25 h 25"/>
                <a:gd name="T2" fmla="*/ 2 w 26"/>
                <a:gd name="T3" fmla="*/ 24 h 25"/>
                <a:gd name="T4" fmla="*/ 2 w 26"/>
                <a:gd name="T5" fmla="*/ 15 h 25"/>
                <a:gd name="T6" fmla="*/ 15 w 26"/>
                <a:gd name="T7" fmla="*/ 2 h 25"/>
                <a:gd name="T8" fmla="*/ 24 w 26"/>
                <a:gd name="T9" fmla="*/ 2 h 25"/>
                <a:gd name="T10" fmla="*/ 24 w 26"/>
                <a:gd name="T11" fmla="*/ 11 h 25"/>
                <a:gd name="T12" fmla="*/ 11 w 26"/>
                <a:gd name="T13" fmla="*/ 24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5"/>
                    <a:pt x="2" y="24"/>
                  </a:cubicBezTo>
                  <a:cubicBezTo>
                    <a:pt x="0" y="21"/>
                    <a:pt x="0" y="17"/>
                    <a:pt x="2" y="15"/>
                  </a:cubicBezTo>
                  <a:cubicBezTo>
                    <a:pt x="15" y="2"/>
                    <a:pt x="15" y="2"/>
                    <a:pt x="15" y="2"/>
                  </a:cubicBezTo>
                  <a:cubicBezTo>
                    <a:pt x="17" y="0"/>
                    <a:pt x="21" y="0"/>
                    <a:pt x="24" y="2"/>
                  </a:cubicBezTo>
                  <a:cubicBezTo>
                    <a:pt x="26" y="5"/>
                    <a:pt x="26" y="9"/>
                    <a:pt x="24" y="11"/>
                  </a:cubicBezTo>
                  <a:cubicBezTo>
                    <a:pt x="11" y="24"/>
                    <a:pt x="11" y="24"/>
                    <a:pt x="11" y="24"/>
                  </a:cubicBezTo>
                  <a:cubicBezTo>
                    <a:pt x="10" y="25"/>
                    <a:pt x="8" y="25"/>
                    <a:pt x="7"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grpSp>
        <p:nvGrpSpPr>
          <p:cNvPr id="49" name="Agrupar 48">
            <a:extLst>
              <a:ext uri="{FF2B5EF4-FFF2-40B4-BE49-F238E27FC236}">
                <a16:creationId xmlns:a16="http://schemas.microsoft.com/office/drawing/2014/main" id="{C07936CA-2CED-40C5-BAF5-DC69ED59D3B9}"/>
              </a:ext>
            </a:extLst>
          </p:cNvPr>
          <p:cNvGrpSpPr/>
          <p:nvPr userDrawn="1"/>
        </p:nvGrpSpPr>
        <p:grpSpPr>
          <a:xfrm>
            <a:off x="10987497" y="1313618"/>
            <a:ext cx="199191" cy="196096"/>
            <a:chOff x="4529547" y="5295068"/>
            <a:chExt cx="199191" cy="196096"/>
          </a:xfrm>
        </p:grpSpPr>
        <p:sp>
          <p:nvSpPr>
            <p:cNvPr id="50" name="Freeform 33">
              <a:extLst>
                <a:ext uri="{FF2B5EF4-FFF2-40B4-BE49-F238E27FC236}">
                  <a16:creationId xmlns:a16="http://schemas.microsoft.com/office/drawing/2014/main" id="{DE4B3249-C15C-4740-999F-132CE9897A87}"/>
                </a:ext>
              </a:extLst>
            </p:cNvPr>
            <p:cNvSpPr>
              <a:spLocks/>
            </p:cNvSpPr>
            <p:nvPr/>
          </p:nvSpPr>
          <p:spPr bwMode="auto">
            <a:xfrm>
              <a:off x="4535740" y="5298164"/>
              <a:ext cx="71214" cy="71214"/>
            </a:xfrm>
            <a:custGeom>
              <a:avLst/>
              <a:gdLst>
                <a:gd name="T0" fmla="*/ 19 w 26"/>
                <a:gd name="T1" fmla="*/ 26 h 26"/>
                <a:gd name="T2" fmla="*/ 15 w 26"/>
                <a:gd name="T3" fmla="*/ 24 h 26"/>
                <a:gd name="T4" fmla="*/ 2 w 26"/>
                <a:gd name="T5" fmla="*/ 11 h 26"/>
                <a:gd name="T6" fmla="*/ 2 w 26"/>
                <a:gd name="T7" fmla="*/ 3 h 26"/>
                <a:gd name="T8" fmla="*/ 10 w 26"/>
                <a:gd name="T9" fmla="*/ 3 h 26"/>
                <a:gd name="T10" fmla="*/ 23 w 26"/>
                <a:gd name="T11" fmla="*/ 16 h 26"/>
                <a:gd name="T12" fmla="*/ 23 w 26"/>
                <a:gd name="T13" fmla="*/ 24 h 26"/>
                <a:gd name="T14" fmla="*/ 19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9" y="26"/>
                  </a:moveTo>
                  <a:cubicBezTo>
                    <a:pt x="17" y="26"/>
                    <a:pt x="16" y="25"/>
                    <a:pt x="15" y="24"/>
                  </a:cubicBezTo>
                  <a:cubicBezTo>
                    <a:pt x="2" y="11"/>
                    <a:pt x="2" y="11"/>
                    <a:pt x="2" y="11"/>
                  </a:cubicBezTo>
                  <a:cubicBezTo>
                    <a:pt x="0" y="9"/>
                    <a:pt x="0" y="5"/>
                    <a:pt x="2" y="3"/>
                  </a:cubicBezTo>
                  <a:cubicBezTo>
                    <a:pt x="4" y="0"/>
                    <a:pt x="8" y="0"/>
                    <a:pt x="10" y="3"/>
                  </a:cubicBezTo>
                  <a:cubicBezTo>
                    <a:pt x="23" y="16"/>
                    <a:pt x="23" y="16"/>
                    <a:pt x="23" y="16"/>
                  </a:cubicBezTo>
                  <a:cubicBezTo>
                    <a:pt x="26" y="18"/>
                    <a:pt x="26" y="22"/>
                    <a:pt x="23" y="24"/>
                  </a:cubicBezTo>
                  <a:cubicBezTo>
                    <a:pt x="22" y="25"/>
                    <a:pt x="21" y="26"/>
                    <a:pt x="1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 name="Freeform 34">
              <a:extLst>
                <a:ext uri="{FF2B5EF4-FFF2-40B4-BE49-F238E27FC236}">
                  <a16:creationId xmlns:a16="http://schemas.microsoft.com/office/drawing/2014/main" id="{6EF87E30-BA22-454C-9A0F-C102109D8F7D}"/>
                </a:ext>
              </a:extLst>
            </p:cNvPr>
            <p:cNvSpPr>
              <a:spLocks/>
            </p:cNvSpPr>
            <p:nvPr/>
          </p:nvSpPr>
          <p:spPr bwMode="auto">
            <a:xfrm>
              <a:off x="4656493" y="5422014"/>
              <a:ext cx="72245" cy="69150"/>
            </a:xfrm>
            <a:custGeom>
              <a:avLst/>
              <a:gdLst>
                <a:gd name="T0" fmla="*/ 19 w 26"/>
                <a:gd name="T1" fmla="*/ 25 h 25"/>
                <a:gd name="T2" fmla="*/ 15 w 26"/>
                <a:gd name="T3" fmla="*/ 23 h 25"/>
                <a:gd name="T4" fmla="*/ 2 w 26"/>
                <a:gd name="T5" fmla="*/ 10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 name="Freeform 35">
              <a:extLst>
                <a:ext uri="{FF2B5EF4-FFF2-40B4-BE49-F238E27FC236}">
                  <a16:creationId xmlns:a16="http://schemas.microsoft.com/office/drawing/2014/main" id="{CDC77AD6-89C6-4101-BECD-DDB9251849D6}"/>
                </a:ext>
              </a:extLst>
            </p:cNvPr>
            <p:cNvSpPr>
              <a:spLocks/>
            </p:cNvSpPr>
            <p:nvPr/>
          </p:nvSpPr>
          <p:spPr bwMode="auto">
            <a:xfrm>
              <a:off x="4529547" y="5416854"/>
              <a:ext cx="72245" cy="71214"/>
            </a:xfrm>
            <a:custGeom>
              <a:avLst/>
              <a:gdLst>
                <a:gd name="T0" fmla="*/ 7 w 26"/>
                <a:gd name="T1" fmla="*/ 26 h 26"/>
                <a:gd name="T2" fmla="*/ 3 w 26"/>
                <a:gd name="T3" fmla="*/ 24 h 26"/>
                <a:gd name="T4" fmla="*/ 3 w 26"/>
                <a:gd name="T5" fmla="*/ 15 h 26"/>
                <a:gd name="T6" fmla="*/ 15 w 26"/>
                <a:gd name="T7" fmla="*/ 3 h 26"/>
                <a:gd name="T8" fmla="*/ 24 w 26"/>
                <a:gd name="T9" fmla="*/ 3 h 26"/>
                <a:gd name="T10" fmla="*/ 24 w 26"/>
                <a:gd name="T11" fmla="*/ 11 h 26"/>
                <a:gd name="T12" fmla="*/ 11 w 26"/>
                <a:gd name="T13" fmla="*/ 24 h 26"/>
                <a:gd name="T14" fmla="*/ 7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7" y="26"/>
                  </a:moveTo>
                  <a:cubicBezTo>
                    <a:pt x="5" y="26"/>
                    <a:pt x="4" y="25"/>
                    <a:pt x="3" y="24"/>
                  </a:cubicBezTo>
                  <a:cubicBezTo>
                    <a:pt x="0" y="22"/>
                    <a:pt x="0" y="18"/>
                    <a:pt x="3" y="15"/>
                  </a:cubicBezTo>
                  <a:cubicBezTo>
                    <a:pt x="15" y="3"/>
                    <a:pt x="15" y="3"/>
                    <a:pt x="15" y="3"/>
                  </a:cubicBezTo>
                  <a:cubicBezTo>
                    <a:pt x="18" y="0"/>
                    <a:pt x="22" y="0"/>
                    <a:pt x="24" y="3"/>
                  </a:cubicBezTo>
                  <a:cubicBezTo>
                    <a:pt x="26" y="5"/>
                    <a:pt x="26" y="9"/>
                    <a:pt x="24" y="11"/>
                  </a:cubicBezTo>
                  <a:cubicBezTo>
                    <a:pt x="11" y="24"/>
                    <a:pt x="11" y="24"/>
                    <a:pt x="11" y="24"/>
                  </a:cubicBezTo>
                  <a:cubicBezTo>
                    <a:pt x="10" y="25"/>
                    <a:pt x="9" y="26"/>
                    <a:pt x="7"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 name="Freeform 36">
              <a:extLst>
                <a:ext uri="{FF2B5EF4-FFF2-40B4-BE49-F238E27FC236}">
                  <a16:creationId xmlns:a16="http://schemas.microsoft.com/office/drawing/2014/main" id="{02ABA7CF-7C45-4154-90E4-395C93028CA8}"/>
                </a:ext>
              </a:extLst>
            </p:cNvPr>
            <p:cNvSpPr>
              <a:spLocks/>
            </p:cNvSpPr>
            <p:nvPr/>
          </p:nvSpPr>
          <p:spPr bwMode="auto">
            <a:xfrm>
              <a:off x="4654428" y="5295068"/>
              <a:ext cx="68117" cy="71214"/>
            </a:xfrm>
            <a:custGeom>
              <a:avLst/>
              <a:gdLst>
                <a:gd name="T0" fmla="*/ 6 w 25"/>
                <a:gd name="T1" fmla="*/ 26 h 26"/>
                <a:gd name="T2" fmla="*/ 2 w 25"/>
                <a:gd name="T3" fmla="*/ 24 h 26"/>
                <a:gd name="T4" fmla="*/ 2 w 25"/>
                <a:gd name="T5" fmla="*/ 15 h 26"/>
                <a:gd name="T6" fmla="*/ 15 w 25"/>
                <a:gd name="T7" fmla="*/ 3 h 26"/>
                <a:gd name="T8" fmla="*/ 23 w 25"/>
                <a:gd name="T9" fmla="*/ 3 h 26"/>
                <a:gd name="T10" fmla="*/ 23 w 25"/>
                <a:gd name="T11" fmla="*/ 11 h 26"/>
                <a:gd name="T12" fmla="*/ 10 w 25"/>
                <a:gd name="T13" fmla="*/ 24 h 26"/>
                <a:gd name="T14" fmla="*/ 6 w 25"/>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6">
                  <a:moveTo>
                    <a:pt x="6" y="26"/>
                  </a:moveTo>
                  <a:cubicBezTo>
                    <a:pt x="5" y="26"/>
                    <a:pt x="3" y="25"/>
                    <a:pt x="2" y="24"/>
                  </a:cubicBezTo>
                  <a:cubicBezTo>
                    <a:pt x="0" y="21"/>
                    <a:pt x="0" y="18"/>
                    <a:pt x="2" y="15"/>
                  </a:cubicBezTo>
                  <a:cubicBezTo>
                    <a:pt x="15" y="3"/>
                    <a:pt x="15" y="3"/>
                    <a:pt x="15" y="3"/>
                  </a:cubicBezTo>
                  <a:cubicBezTo>
                    <a:pt x="17" y="0"/>
                    <a:pt x="21" y="0"/>
                    <a:pt x="23" y="3"/>
                  </a:cubicBezTo>
                  <a:cubicBezTo>
                    <a:pt x="25" y="5"/>
                    <a:pt x="25" y="9"/>
                    <a:pt x="23" y="11"/>
                  </a:cubicBezTo>
                  <a:cubicBezTo>
                    <a:pt x="10" y="24"/>
                    <a:pt x="10" y="24"/>
                    <a:pt x="10" y="24"/>
                  </a:cubicBezTo>
                  <a:cubicBezTo>
                    <a:pt x="9" y="25"/>
                    <a:pt x="8" y="26"/>
                    <a:pt x="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cxnSp>
        <p:nvCxnSpPr>
          <p:cNvPr id="63" name="Conector reto 62">
            <a:extLst>
              <a:ext uri="{FF2B5EF4-FFF2-40B4-BE49-F238E27FC236}">
                <a16:creationId xmlns:a16="http://schemas.microsoft.com/office/drawing/2014/main" id="{C55035C8-AF96-4494-90B6-DC68448FD893}"/>
              </a:ext>
            </a:extLst>
          </p:cNvPr>
          <p:cNvCxnSpPr/>
          <p:nvPr userDrawn="1"/>
        </p:nvCxnSpPr>
        <p:spPr>
          <a:xfrm>
            <a:off x="11450955" y="1252497"/>
            <a:ext cx="0" cy="3581072"/>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64" name="Retângulo 63">
            <a:extLst>
              <a:ext uri="{FF2B5EF4-FFF2-40B4-BE49-F238E27FC236}">
                <a16:creationId xmlns:a16="http://schemas.microsoft.com/office/drawing/2014/main" id="{08194EC5-F285-402B-9B4C-DFBFA430AE82}"/>
              </a:ext>
            </a:extLst>
          </p:cNvPr>
          <p:cNvSpPr/>
          <p:nvPr userDrawn="1"/>
        </p:nvSpPr>
        <p:spPr>
          <a:xfrm rot="2700000">
            <a:off x="11165878" y="908814"/>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65" name="Retângulo 64">
            <a:extLst>
              <a:ext uri="{FF2B5EF4-FFF2-40B4-BE49-F238E27FC236}">
                <a16:creationId xmlns:a16="http://schemas.microsoft.com/office/drawing/2014/main" id="{F27003BE-41AE-4D5A-A66A-AF31A5133831}"/>
              </a:ext>
            </a:extLst>
          </p:cNvPr>
          <p:cNvSpPr/>
          <p:nvPr userDrawn="1"/>
        </p:nvSpPr>
        <p:spPr>
          <a:xfrm rot="2700000">
            <a:off x="11609004" y="1433170"/>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66" name="CaixaDeTexto 65">
            <a:extLst>
              <a:ext uri="{FF2B5EF4-FFF2-40B4-BE49-F238E27FC236}">
                <a16:creationId xmlns:a16="http://schemas.microsoft.com/office/drawing/2014/main" id="{5B29B644-58AE-4FDE-8BAC-AC5859961BD0}"/>
              </a:ext>
            </a:extLst>
          </p:cNvPr>
          <p:cNvSpPr txBox="1"/>
          <p:nvPr userDrawn="1"/>
        </p:nvSpPr>
        <p:spPr>
          <a:xfrm>
            <a:off x="10857834" y="495300"/>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67" name="CaixaDeTexto 66">
            <a:extLst>
              <a:ext uri="{FF2B5EF4-FFF2-40B4-BE49-F238E27FC236}">
                <a16:creationId xmlns:a16="http://schemas.microsoft.com/office/drawing/2014/main" id="{31055C5B-3C27-45AF-BD16-A9423A39596F}"/>
              </a:ext>
            </a:extLst>
          </p:cNvPr>
          <p:cNvSpPr txBox="1"/>
          <p:nvPr userDrawn="1"/>
        </p:nvSpPr>
        <p:spPr>
          <a:xfrm>
            <a:off x="11343817" y="1812593"/>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68" name="CaixaDeTexto 67">
            <a:extLst>
              <a:ext uri="{FF2B5EF4-FFF2-40B4-BE49-F238E27FC236}">
                <a16:creationId xmlns:a16="http://schemas.microsoft.com/office/drawing/2014/main" id="{98DC9C06-32AD-4702-A3D6-FCC2560892E5}"/>
              </a:ext>
            </a:extLst>
          </p:cNvPr>
          <p:cNvSpPr txBox="1"/>
          <p:nvPr userDrawn="1"/>
        </p:nvSpPr>
        <p:spPr>
          <a:xfrm>
            <a:off x="11000701" y="2221733"/>
            <a:ext cx="585216" cy="338554"/>
          </a:xfrm>
          <a:prstGeom prst="rect">
            <a:avLst/>
          </a:prstGeom>
          <a:noFill/>
        </p:spPr>
        <p:txBody>
          <a:bodyPr wrap="square" rtlCol="0">
            <a:spAutoFit/>
          </a:bodyPr>
          <a:lstStyle/>
          <a:p>
            <a:pPr algn="ctr"/>
            <a:r>
              <a:rPr lang="pt-BR" sz="1600" b="1" dirty="0">
                <a:solidFill>
                  <a:schemeClr val="bg1"/>
                </a:solidFill>
              </a:rPr>
              <a:t>+</a:t>
            </a:r>
          </a:p>
        </p:txBody>
      </p:sp>
      <p:sp>
        <p:nvSpPr>
          <p:cNvPr id="70" name="CaixaDeTexto 69">
            <a:extLst>
              <a:ext uri="{FF2B5EF4-FFF2-40B4-BE49-F238E27FC236}">
                <a16:creationId xmlns:a16="http://schemas.microsoft.com/office/drawing/2014/main" id="{D0FFA228-C3D6-45C9-9B00-D2F950D91B4E}"/>
              </a:ext>
            </a:extLst>
          </p:cNvPr>
          <p:cNvSpPr txBox="1"/>
          <p:nvPr userDrawn="1"/>
        </p:nvSpPr>
        <p:spPr>
          <a:xfrm>
            <a:off x="10809860" y="1478557"/>
            <a:ext cx="585216" cy="400110"/>
          </a:xfrm>
          <a:prstGeom prst="rect">
            <a:avLst/>
          </a:prstGeom>
          <a:noFill/>
        </p:spPr>
        <p:txBody>
          <a:bodyPr wrap="square" rtlCol="0">
            <a:spAutoFit/>
          </a:bodyPr>
          <a:lstStyle/>
          <a:p>
            <a:pPr algn="ctr"/>
            <a:r>
              <a:rPr lang="pt-BR" sz="2000" dirty="0">
                <a:solidFill>
                  <a:schemeClr val="bg1"/>
                </a:solidFill>
              </a:rPr>
              <a:t>+</a:t>
            </a:r>
          </a:p>
        </p:txBody>
      </p:sp>
    </p:spTree>
    <p:extLst>
      <p:ext uri="{BB962C8B-B14F-4D97-AF65-F5344CB8AC3E}">
        <p14:creationId xmlns:p14="http://schemas.microsoft.com/office/powerpoint/2010/main" val="332216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ogo">
    <p:spTree>
      <p:nvGrpSpPr>
        <p:cNvPr id="1" name=""/>
        <p:cNvGrpSpPr/>
        <p:nvPr/>
      </p:nvGrpSpPr>
      <p:grpSpPr>
        <a:xfrm>
          <a:off x="0" y="0"/>
          <a:ext cx="0" cy="0"/>
          <a:chOff x="0" y="0"/>
          <a:chExt cx="0" cy="0"/>
        </a:xfrm>
      </p:grpSpPr>
      <p:pic>
        <p:nvPicPr>
          <p:cNvPr id="18" name="Imagem 17">
            <a:extLst>
              <a:ext uri="{FF2B5EF4-FFF2-40B4-BE49-F238E27FC236}">
                <a16:creationId xmlns:a16="http://schemas.microsoft.com/office/drawing/2014/main" id="{7ACCB37B-F1B1-4648-9046-48EE8615D1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6" name="Triângulo Retângulo 5">
            <a:extLst>
              <a:ext uri="{FF2B5EF4-FFF2-40B4-BE49-F238E27FC236}">
                <a16:creationId xmlns:a16="http://schemas.microsoft.com/office/drawing/2014/main" id="{0488EE55-16EC-4D50-A5E9-2E8ADC364AE0}"/>
              </a:ext>
            </a:extLst>
          </p:cNvPr>
          <p:cNvSpPr/>
          <p:nvPr userDrawn="1"/>
        </p:nvSpPr>
        <p:spPr>
          <a:xfrm flipH="1">
            <a:off x="10474839" y="3030629"/>
            <a:ext cx="447472" cy="447472"/>
          </a:xfrm>
          <a:prstGeom prst="rtTriangle">
            <a:avLst/>
          </a:prstGeom>
          <a:solidFill>
            <a:srgbClr val="EC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a:extLst>
              <a:ext uri="{FF2B5EF4-FFF2-40B4-BE49-F238E27FC236}">
                <a16:creationId xmlns:a16="http://schemas.microsoft.com/office/drawing/2014/main" id="{B05446FB-B294-43B4-AE62-D367B8B6B533}"/>
              </a:ext>
            </a:extLst>
          </p:cNvPr>
          <p:cNvCxnSpPr/>
          <p:nvPr userDrawn="1"/>
        </p:nvCxnSpPr>
        <p:spPr>
          <a:xfrm>
            <a:off x="11184255" y="757197"/>
            <a:ext cx="0" cy="3581072"/>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C953B4D5-744B-4A37-A3F8-61C0CDAF97DD}"/>
              </a:ext>
            </a:extLst>
          </p:cNvPr>
          <p:cNvSpPr/>
          <p:nvPr userDrawn="1"/>
        </p:nvSpPr>
        <p:spPr>
          <a:xfrm rot="2700000">
            <a:off x="10899178" y="413514"/>
            <a:ext cx="229616" cy="2296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9" name="Retângulo 8">
            <a:extLst>
              <a:ext uri="{FF2B5EF4-FFF2-40B4-BE49-F238E27FC236}">
                <a16:creationId xmlns:a16="http://schemas.microsoft.com/office/drawing/2014/main" id="{F732AB3A-E1E1-412B-8F2F-80F948075B64}"/>
              </a:ext>
            </a:extLst>
          </p:cNvPr>
          <p:cNvSpPr/>
          <p:nvPr userDrawn="1"/>
        </p:nvSpPr>
        <p:spPr>
          <a:xfrm rot="2700000">
            <a:off x="11342304" y="937870"/>
            <a:ext cx="111473" cy="111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B5FF4ADC-2638-4A79-B14B-B5437478970A}"/>
              </a:ext>
            </a:extLst>
          </p:cNvPr>
          <p:cNvSpPr txBox="1"/>
          <p:nvPr userDrawn="1"/>
        </p:nvSpPr>
        <p:spPr>
          <a:xfrm>
            <a:off x="10591134" y="0"/>
            <a:ext cx="585216" cy="461665"/>
          </a:xfrm>
          <a:prstGeom prst="rect">
            <a:avLst/>
          </a:prstGeom>
          <a:noFill/>
        </p:spPr>
        <p:txBody>
          <a:bodyPr wrap="square" rtlCol="0">
            <a:spAutoFit/>
          </a:bodyPr>
          <a:lstStyle/>
          <a:p>
            <a:pPr algn="ctr"/>
            <a:r>
              <a:rPr lang="pt-BR" sz="2400" dirty="0">
                <a:solidFill>
                  <a:srgbClr val="ECC520"/>
                </a:solidFill>
              </a:rPr>
              <a:t>+</a:t>
            </a:r>
          </a:p>
        </p:txBody>
      </p:sp>
      <p:sp>
        <p:nvSpPr>
          <p:cNvPr id="11" name="CaixaDeTexto 10">
            <a:extLst>
              <a:ext uri="{FF2B5EF4-FFF2-40B4-BE49-F238E27FC236}">
                <a16:creationId xmlns:a16="http://schemas.microsoft.com/office/drawing/2014/main" id="{A6F53AEF-CAC9-4372-9E8B-4E06CBF33F71}"/>
              </a:ext>
            </a:extLst>
          </p:cNvPr>
          <p:cNvSpPr txBox="1"/>
          <p:nvPr userDrawn="1"/>
        </p:nvSpPr>
        <p:spPr>
          <a:xfrm>
            <a:off x="11077117" y="1317293"/>
            <a:ext cx="585216" cy="307777"/>
          </a:xfrm>
          <a:prstGeom prst="rect">
            <a:avLst/>
          </a:prstGeom>
          <a:noFill/>
        </p:spPr>
        <p:txBody>
          <a:bodyPr wrap="square" rtlCol="0">
            <a:spAutoFit/>
          </a:bodyPr>
          <a:lstStyle/>
          <a:p>
            <a:pPr algn="ctr"/>
            <a:r>
              <a:rPr lang="pt-BR" sz="1400" dirty="0">
                <a:solidFill>
                  <a:srgbClr val="ECC520"/>
                </a:solidFill>
              </a:rPr>
              <a:t>+</a:t>
            </a:r>
          </a:p>
        </p:txBody>
      </p:sp>
      <p:sp>
        <p:nvSpPr>
          <p:cNvPr id="12" name="CaixaDeTexto 11">
            <a:extLst>
              <a:ext uri="{FF2B5EF4-FFF2-40B4-BE49-F238E27FC236}">
                <a16:creationId xmlns:a16="http://schemas.microsoft.com/office/drawing/2014/main" id="{F4341763-4984-4083-BF15-2B231E853F0F}"/>
              </a:ext>
            </a:extLst>
          </p:cNvPr>
          <p:cNvSpPr txBox="1"/>
          <p:nvPr userDrawn="1"/>
        </p:nvSpPr>
        <p:spPr>
          <a:xfrm>
            <a:off x="10734001" y="1726433"/>
            <a:ext cx="585216" cy="338554"/>
          </a:xfrm>
          <a:prstGeom prst="rect">
            <a:avLst/>
          </a:prstGeom>
          <a:noFill/>
        </p:spPr>
        <p:txBody>
          <a:bodyPr wrap="square" rtlCol="0">
            <a:spAutoFit/>
          </a:bodyPr>
          <a:lstStyle/>
          <a:p>
            <a:pPr algn="ctr"/>
            <a:r>
              <a:rPr lang="pt-BR" sz="1600" b="1" dirty="0">
                <a:solidFill>
                  <a:schemeClr val="bg1"/>
                </a:solidFill>
              </a:rPr>
              <a:t>+</a:t>
            </a:r>
          </a:p>
        </p:txBody>
      </p:sp>
      <p:sp>
        <p:nvSpPr>
          <p:cNvPr id="13" name="Forma Livre: Forma 12">
            <a:extLst>
              <a:ext uri="{FF2B5EF4-FFF2-40B4-BE49-F238E27FC236}">
                <a16:creationId xmlns:a16="http://schemas.microsoft.com/office/drawing/2014/main" id="{C0CA4C14-2A6E-4BBE-BA9C-59E69298BD5A}"/>
              </a:ext>
            </a:extLst>
          </p:cNvPr>
          <p:cNvSpPr/>
          <p:nvPr userDrawn="1"/>
        </p:nvSpPr>
        <p:spPr>
          <a:xfrm>
            <a:off x="10831554" y="2570217"/>
            <a:ext cx="85725" cy="379095"/>
          </a:xfrm>
          <a:custGeom>
            <a:avLst/>
            <a:gdLst>
              <a:gd name="connsiteX0" fmla="*/ 80010 w 85725"/>
              <a:gd name="connsiteY0" fmla="*/ 0 h 379095"/>
              <a:gd name="connsiteX1" fmla="*/ 0 w 85725"/>
              <a:gd name="connsiteY1" fmla="*/ 55245 h 379095"/>
              <a:gd name="connsiteX2" fmla="*/ 83820 w 85725"/>
              <a:gd name="connsiteY2" fmla="*/ 112395 h 379095"/>
              <a:gd name="connsiteX3" fmla="*/ 5715 w 85725"/>
              <a:gd name="connsiteY3" fmla="*/ 169545 h 379095"/>
              <a:gd name="connsiteX4" fmla="*/ 85725 w 85725"/>
              <a:gd name="connsiteY4" fmla="*/ 219075 h 379095"/>
              <a:gd name="connsiteX5" fmla="*/ 3810 w 85725"/>
              <a:gd name="connsiteY5" fmla="*/ 274320 h 379095"/>
              <a:gd name="connsiteX6" fmla="*/ 81915 w 85725"/>
              <a:gd name="connsiteY6" fmla="*/ 321945 h 379095"/>
              <a:gd name="connsiteX7" fmla="*/ 5715 w 85725"/>
              <a:gd name="connsiteY7" fmla="*/ 379095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379095">
                <a:moveTo>
                  <a:pt x="80010" y="0"/>
                </a:moveTo>
                <a:lnTo>
                  <a:pt x="0" y="55245"/>
                </a:lnTo>
                <a:lnTo>
                  <a:pt x="83820" y="112395"/>
                </a:lnTo>
                <a:lnTo>
                  <a:pt x="5715" y="169545"/>
                </a:lnTo>
                <a:lnTo>
                  <a:pt x="85725" y="219075"/>
                </a:lnTo>
                <a:lnTo>
                  <a:pt x="3810" y="274320"/>
                </a:lnTo>
                <a:lnTo>
                  <a:pt x="81915" y="321945"/>
                </a:lnTo>
                <a:lnTo>
                  <a:pt x="5715" y="379095"/>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11213139-E44F-43FB-8C07-0649BB2A2AFD}"/>
              </a:ext>
            </a:extLst>
          </p:cNvPr>
          <p:cNvSpPr txBox="1"/>
          <p:nvPr userDrawn="1"/>
        </p:nvSpPr>
        <p:spPr>
          <a:xfrm>
            <a:off x="10543160" y="983257"/>
            <a:ext cx="585216" cy="400110"/>
          </a:xfrm>
          <a:prstGeom prst="rect">
            <a:avLst/>
          </a:prstGeom>
          <a:noFill/>
        </p:spPr>
        <p:txBody>
          <a:bodyPr wrap="square" rtlCol="0">
            <a:spAutoFit/>
          </a:bodyPr>
          <a:lstStyle/>
          <a:p>
            <a:pPr algn="ctr"/>
            <a:r>
              <a:rPr lang="pt-BR" sz="2000" dirty="0">
                <a:solidFill>
                  <a:schemeClr val="bg1"/>
                </a:solidFill>
              </a:rPr>
              <a:t>+</a:t>
            </a:r>
          </a:p>
        </p:txBody>
      </p:sp>
    </p:spTree>
    <p:extLst>
      <p:ext uri="{BB962C8B-B14F-4D97-AF65-F5344CB8AC3E}">
        <p14:creationId xmlns:p14="http://schemas.microsoft.com/office/powerpoint/2010/main" val="18504774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F257624-1EC7-4856-99AE-B30D6F882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8BC6444-9B4A-459D-9568-1C2F0913BB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EE3B7B3-0044-470D-AF2E-556CC5D9B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0C23C-738E-459E-8679-2BA018620074}" type="datetimeFigureOut">
              <a:rPr lang="pt-BR" smtClean="0"/>
              <a:t>23/10/2018</a:t>
            </a:fld>
            <a:endParaRPr lang="pt-BR"/>
          </a:p>
        </p:txBody>
      </p:sp>
      <p:sp>
        <p:nvSpPr>
          <p:cNvPr id="5" name="Espaço Reservado para Rodapé 4">
            <a:extLst>
              <a:ext uri="{FF2B5EF4-FFF2-40B4-BE49-F238E27FC236}">
                <a16:creationId xmlns:a16="http://schemas.microsoft.com/office/drawing/2014/main" id="{96598A96-979A-47EB-844C-0DC1257568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9F36133B-985F-47E8-8891-F70D85AB66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22A6B-E787-45B1-B701-CB3D2E71B468}" type="slidenum">
              <a:rPr lang="pt-BR" smtClean="0"/>
              <a:t>‹nº›</a:t>
            </a:fld>
            <a:endParaRPr lang="pt-BR"/>
          </a:p>
        </p:txBody>
      </p:sp>
    </p:spTree>
    <p:extLst>
      <p:ext uri="{BB962C8B-B14F-4D97-AF65-F5344CB8AC3E}">
        <p14:creationId xmlns:p14="http://schemas.microsoft.com/office/powerpoint/2010/main" val="3880245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VSoftTechnologies/DUnitX" TargetMode="External"/><Relationship Id="rId2" Type="http://schemas.openxmlformats.org/officeDocument/2006/relationships/hyperlink" Target="http://edgarpavao.com/2017/07/11/unit-test-em-delphi-com-dunitx-delphi-mocks-e-testinsight/" TargetMode="External"/><Relationship Id="rId1" Type="http://schemas.openxmlformats.org/officeDocument/2006/relationships/slideLayout" Target="../slideLayouts/slideLayout2.xml"/><Relationship Id="rId6" Type="http://schemas.openxmlformats.org/officeDocument/2006/relationships/hyperlink" Target="https://bitbucket.org/sglienke/testinsight/wiki/Home" TargetMode="External"/><Relationship Id="rId5" Type="http://schemas.openxmlformats.org/officeDocument/2006/relationships/hyperlink" Target="https://delphisorcery.blogspot.com/2015/02/testinsight-unit-testing-like-pro.html" TargetMode="External"/><Relationship Id="rId4" Type="http://schemas.openxmlformats.org/officeDocument/2006/relationships/hyperlink" Target="https://github.com/VSoftTechnologies/Delphi-Mock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7094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fontScale="92500" lnSpcReduction="20000"/>
          </a:bodyPr>
          <a:lstStyle/>
          <a:p>
            <a:pPr>
              <a:buClr>
                <a:srgbClr val="FF0000"/>
              </a:buClr>
            </a:pPr>
            <a:r>
              <a:rPr lang="pt-BR" b="1" dirty="0"/>
              <a:t>Veja que ele segue os princípios AAA:</a:t>
            </a:r>
          </a:p>
          <a:p>
            <a:pPr marL="457200" indent="-457200">
              <a:buClr>
                <a:srgbClr val="FF0000"/>
              </a:buClr>
              <a:buFont typeface="Arial" panose="020B0604020202020204" pitchFamily="34" charset="0"/>
              <a:buChar char="•"/>
            </a:pPr>
            <a:endParaRPr lang="pt-BR" dirty="0"/>
          </a:p>
          <a:p>
            <a:pPr marL="457200" indent="-457200">
              <a:buClr>
                <a:srgbClr val="FF0000"/>
              </a:buClr>
              <a:buFont typeface="Arial" panose="020B0604020202020204" pitchFamily="34" charset="0"/>
              <a:buChar char="•"/>
            </a:pPr>
            <a:r>
              <a:rPr lang="pt-BR" dirty="0"/>
              <a:t>    </a:t>
            </a:r>
            <a:r>
              <a:rPr lang="pt-BR" b="1" dirty="0" err="1"/>
              <a:t>Arrange</a:t>
            </a:r>
            <a:r>
              <a:rPr lang="pt-BR" dirty="0"/>
              <a:t> – preparar todas as condições necessárias para a execução do teste no método de setup.</a:t>
            </a:r>
          </a:p>
          <a:p>
            <a:pPr marL="457200" indent="-457200">
              <a:buClr>
                <a:srgbClr val="FF0000"/>
              </a:buClr>
              <a:buFont typeface="Arial" panose="020B0604020202020204" pitchFamily="34" charset="0"/>
              <a:buChar char="•"/>
            </a:pPr>
            <a:r>
              <a:rPr lang="pt-BR" dirty="0"/>
              <a:t>    </a:t>
            </a:r>
            <a:r>
              <a:rPr lang="pt-BR" b="1" dirty="0" err="1"/>
              <a:t>Act</a:t>
            </a:r>
            <a:r>
              <a:rPr lang="pt-BR" dirty="0"/>
              <a:t> – executar o que será testado em “</a:t>
            </a:r>
            <a:r>
              <a:rPr lang="pt-BR" dirty="0" err="1"/>
              <a:t>Aux</a:t>
            </a:r>
            <a:r>
              <a:rPr lang="pt-BR" dirty="0"/>
              <a:t> := </a:t>
            </a:r>
            <a:r>
              <a:rPr lang="pt-BR" dirty="0" err="1"/>
              <a:t>FTratamentoStrings.SomenteNumeros</a:t>
            </a:r>
            <a:r>
              <a:rPr lang="pt-BR" dirty="0"/>
              <a:t>(‘A0-2,45%4$38&amp;¨8689.3’);“.</a:t>
            </a:r>
          </a:p>
          <a:p>
            <a:pPr marL="457200" indent="-457200">
              <a:buClr>
                <a:srgbClr val="FF0000"/>
              </a:buClr>
              <a:buFont typeface="Arial" panose="020B0604020202020204" pitchFamily="34" charset="0"/>
              <a:buChar char="•"/>
            </a:pPr>
            <a:r>
              <a:rPr lang="pt-BR" dirty="0"/>
              <a:t>    </a:t>
            </a:r>
            <a:r>
              <a:rPr lang="pt-BR" b="1" dirty="0" err="1"/>
              <a:t>Assert</a:t>
            </a:r>
            <a:r>
              <a:rPr lang="pt-BR" dirty="0"/>
              <a:t> – validar as informações depois do teste em “</a:t>
            </a:r>
            <a:r>
              <a:rPr lang="pt-BR" dirty="0" err="1"/>
              <a:t>Assert.IsTrue</a:t>
            </a:r>
            <a:r>
              <a:rPr lang="pt-BR" dirty="0"/>
              <a:t>(</a:t>
            </a:r>
            <a:r>
              <a:rPr lang="pt-BR" dirty="0" err="1"/>
              <a:t>Aux</a:t>
            </a:r>
            <a:r>
              <a:rPr lang="pt-BR" dirty="0"/>
              <a:t> = ‘024543886893’, ‘</a:t>
            </a:r>
            <a:r>
              <a:rPr lang="pt-BR" dirty="0" err="1"/>
              <a:t>String</a:t>
            </a:r>
            <a:r>
              <a:rPr lang="pt-BR" dirty="0"/>
              <a:t> de entrada A0-2,45%4$38&amp;¨8689.3 deveria retornar 024543886893 mas retornou ‘ + </a:t>
            </a:r>
            <a:r>
              <a:rPr lang="pt-BR" dirty="0" err="1"/>
              <a:t>Aux</a:t>
            </a:r>
            <a:r>
              <a:rPr lang="pt-BR" dirty="0"/>
              <a:t>);“.</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err="1"/>
              <a:t>DUnitX</a:t>
            </a:r>
            <a:r>
              <a:rPr lang="pt-BR" dirty="0"/>
              <a:t> (Test Framework)</a:t>
            </a:r>
          </a:p>
        </p:txBody>
      </p:sp>
    </p:spTree>
    <p:extLst>
      <p:ext uri="{BB962C8B-B14F-4D97-AF65-F5344CB8AC3E}">
        <p14:creationId xmlns:p14="http://schemas.microsoft.com/office/powerpoint/2010/main" val="383879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numCol="3">
            <a:normAutofit fontScale="70000" lnSpcReduction="20000"/>
          </a:bodyPr>
          <a:lstStyle/>
          <a:p>
            <a:pPr>
              <a:buClr>
                <a:srgbClr val="FF0000"/>
              </a:buClr>
            </a:pPr>
            <a:r>
              <a:rPr lang="pt-BR" b="1" dirty="0"/>
              <a:t>Existem ainda diversos outro tipos de verificações (contidas na </a:t>
            </a:r>
            <a:r>
              <a:rPr lang="pt-BR" b="1" dirty="0" err="1"/>
              <a:t>unit</a:t>
            </a:r>
            <a:r>
              <a:rPr lang="pt-BR" b="1" dirty="0"/>
              <a:t> </a:t>
            </a:r>
            <a:r>
              <a:rPr lang="pt-BR" b="1" dirty="0" err="1"/>
              <a:t>DunitX.Assert</a:t>
            </a:r>
            <a:r>
              <a:rPr lang="pt-BR" b="1" dirty="0"/>
              <a:t>) que podem ser feitos:</a:t>
            </a:r>
          </a:p>
          <a:p>
            <a:pPr>
              <a:buClr>
                <a:srgbClr val="FF0000"/>
              </a:buClr>
            </a:pPr>
            <a:endParaRPr lang="pt-BR" b="1" dirty="0"/>
          </a:p>
          <a:p>
            <a:pPr marL="457200" indent="-457200">
              <a:buClr>
                <a:srgbClr val="FF0000"/>
              </a:buClr>
              <a:buFont typeface="Arial" panose="020B0604020202020204" pitchFamily="34" charset="0"/>
              <a:buChar char="•"/>
            </a:pPr>
            <a:r>
              <a:rPr lang="pt-BR" b="1" dirty="0"/>
              <a:t>    </a:t>
            </a:r>
            <a:r>
              <a:rPr lang="pt-BR" dirty="0" err="1"/>
              <a:t>Pass</a:t>
            </a:r>
            <a:endParaRPr lang="pt-BR" dirty="0"/>
          </a:p>
          <a:p>
            <a:pPr marL="457200" indent="-457200">
              <a:buClr>
                <a:srgbClr val="FF0000"/>
              </a:buClr>
              <a:buFont typeface="Arial" panose="020B0604020202020204" pitchFamily="34" charset="0"/>
              <a:buChar char="•"/>
            </a:pPr>
            <a:r>
              <a:rPr lang="pt-BR" dirty="0"/>
              <a:t>    </a:t>
            </a:r>
            <a:r>
              <a:rPr lang="pt-BR" dirty="0" err="1"/>
              <a:t>Fail</a:t>
            </a:r>
            <a:endParaRPr lang="pt-BR" dirty="0"/>
          </a:p>
          <a:p>
            <a:pPr marL="457200" indent="-457200">
              <a:buClr>
                <a:srgbClr val="FF0000"/>
              </a:buClr>
              <a:buFont typeface="Arial" panose="020B0604020202020204" pitchFamily="34" charset="0"/>
              <a:buChar char="•"/>
            </a:pPr>
            <a:r>
              <a:rPr lang="pt-BR" dirty="0"/>
              <a:t>    </a:t>
            </a:r>
            <a:r>
              <a:rPr lang="pt-BR" dirty="0" err="1"/>
              <a:t>FailFmtNotImplemented</a:t>
            </a:r>
            <a:endParaRPr lang="pt-BR" dirty="0"/>
          </a:p>
          <a:p>
            <a:pPr marL="457200" indent="-457200">
              <a:buClr>
                <a:srgbClr val="FF0000"/>
              </a:buClr>
              <a:buFont typeface="Arial" panose="020B0604020202020204" pitchFamily="34" charset="0"/>
              <a:buChar char="•"/>
            </a:pPr>
            <a:r>
              <a:rPr lang="pt-BR" dirty="0"/>
              <a:t>    </a:t>
            </a:r>
            <a:r>
              <a:rPr lang="pt-BR" dirty="0" err="1"/>
              <a:t>AreEqual</a:t>
            </a:r>
            <a:endParaRPr lang="pt-BR" dirty="0"/>
          </a:p>
          <a:p>
            <a:pPr marL="457200" indent="-457200">
              <a:buClr>
                <a:srgbClr val="FF0000"/>
              </a:buClr>
              <a:buFont typeface="Arial" panose="020B0604020202020204" pitchFamily="34" charset="0"/>
              <a:buChar char="•"/>
            </a:pPr>
            <a:r>
              <a:rPr lang="pt-BR" dirty="0"/>
              <a:t>    </a:t>
            </a:r>
            <a:r>
              <a:rPr lang="pt-BR" dirty="0" err="1"/>
              <a:t>AreEqualMemory</a:t>
            </a:r>
            <a:endParaRPr lang="pt-BR" dirty="0"/>
          </a:p>
          <a:p>
            <a:pPr marL="457200" indent="-457200">
              <a:buClr>
                <a:srgbClr val="FF0000"/>
              </a:buClr>
              <a:buFont typeface="Arial" panose="020B0604020202020204" pitchFamily="34" charset="0"/>
              <a:buChar char="•"/>
            </a:pPr>
            <a:r>
              <a:rPr lang="pt-BR" dirty="0"/>
              <a:t>    </a:t>
            </a:r>
            <a:r>
              <a:rPr lang="pt-BR" dirty="0" err="1"/>
              <a:t>AreNotEqual</a:t>
            </a:r>
            <a:endParaRPr lang="pt-BR" dirty="0"/>
          </a:p>
          <a:p>
            <a:pPr marL="457200" indent="-457200">
              <a:buClr>
                <a:srgbClr val="FF0000"/>
              </a:buClr>
              <a:buFont typeface="Arial" panose="020B0604020202020204" pitchFamily="34" charset="0"/>
              <a:buChar char="•"/>
            </a:pPr>
            <a:r>
              <a:rPr lang="pt-BR" dirty="0"/>
              <a:t>    </a:t>
            </a:r>
            <a:r>
              <a:rPr lang="pt-BR" dirty="0" err="1"/>
              <a:t>AreNotEqualMemory</a:t>
            </a:r>
            <a:endParaRPr lang="pt-BR" dirty="0"/>
          </a:p>
          <a:p>
            <a:pPr marL="457200" indent="-457200">
              <a:buClr>
                <a:srgbClr val="FF0000"/>
              </a:buClr>
              <a:buFont typeface="Arial" panose="020B0604020202020204" pitchFamily="34" charset="0"/>
              <a:buChar char="•"/>
            </a:pPr>
            <a:r>
              <a:rPr lang="pt-BR" dirty="0"/>
              <a:t>    </a:t>
            </a:r>
            <a:r>
              <a:rPr lang="pt-BR" dirty="0" err="1"/>
              <a:t>AreSame</a:t>
            </a:r>
            <a:endParaRPr lang="pt-BR" dirty="0"/>
          </a:p>
          <a:p>
            <a:pPr marL="457200" indent="-457200">
              <a:buClr>
                <a:srgbClr val="FF0000"/>
              </a:buClr>
              <a:buFont typeface="Arial" panose="020B0604020202020204" pitchFamily="34" charset="0"/>
              <a:buChar char="•"/>
            </a:pPr>
            <a:r>
              <a:rPr lang="pt-BR" dirty="0"/>
              <a:t>    </a:t>
            </a:r>
            <a:r>
              <a:rPr lang="pt-BR" dirty="0" err="1"/>
              <a:t>AreNotSame</a:t>
            </a:r>
            <a:endParaRPr lang="pt-BR" dirty="0"/>
          </a:p>
          <a:p>
            <a:pPr marL="457200" indent="-457200">
              <a:buClr>
                <a:srgbClr val="FF0000"/>
              </a:buClr>
              <a:buFont typeface="Arial" panose="020B0604020202020204" pitchFamily="34" charset="0"/>
              <a:buChar char="•"/>
            </a:pPr>
            <a:r>
              <a:rPr lang="pt-BR" dirty="0"/>
              <a:t>    </a:t>
            </a:r>
            <a:r>
              <a:rPr lang="pt-BR" dirty="0" err="1"/>
              <a:t>Contains</a:t>
            </a:r>
            <a:endParaRPr lang="pt-BR" dirty="0"/>
          </a:p>
          <a:p>
            <a:pPr marL="457200" indent="-457200">
              <a:buClr>
                <a:srgbClr val="FF0000"/>
              </a:buClr>
              <a:buFont typeface="Arial" panose="020B0604020202020204" pitchFamily="34" charset="0"/>
              <a:buChar char="•"/>
            </a:pPr>
            <a:r>
              <a:rPr lang="pt-BR" dirty="0"/>
              <a:t>    </a:t>
            </a:r>
            <a:r>
              <a:rPr lang="pt-BR" dirty="0" err="1"/>
              <a:t>DoesNotContain</a:t>
            </a:r>
            <a:endParaRPr lang="pt-BR" dirty="0"/>
          </a:p>
          <a:p>
            <a:pPr marL="457200" indent="-457200">
              <a:buClr>
                <a:srgbClr val="FF0000"/>
              </a:buClr>
              <a:buFont typeface="Arial" panose="020B0604020202020204" pitchFamily="34" charset="0"/>
              <a:buChar char="•"/>
            </a:pPr>
            <a:r>
              <a:rPr lang="pt-BR" dirty="0"/>
              <a:t>    </a:t>
            </a:r>
            <a:r>
              <a:rPr lang="pt-BR" dirty="0" err="1"/>
              <a:t>Implements</a:t>
            </a:r>
            <a:endParaRPr lang="pt-BR" dirty="0"/>
          </a:p>
          <a:p>
            <a:pPr marL="457200" indent="-457200">
              <a:buClr>
                <a:srgbClr val="FF0000"/>
              </a:buClr>
              <a:buFont typeface="Arial" panose="020B0604020202020204" pitchFamily="34" charset="0"/>
              <a:buChar char="•"/>
            </a:pPr>
            <a:r>
              <a:rPr lang="pt-BR" dirty="0"/>
              <a:t>    </a:t>
            </a:r>
            <a:r>
              <a:rPr lang="pt-BR" dirty="0" err="1"/>
              <a:t>IsTrue</a:t>
            </a:r>
            <a:endParaRPr lang="pt-BR" dirty="0"/>
          </a:p>
          <a:p>
            <a:pPr marL="457200" indent="-457200">
              <a:buClr>
                <a:srgbClr val="FF0000"/>
              </a:buClr>
              <a:buFont typeface="Arial" panose="020B0604020202020204" pitchFamily="34" charset="0"/>
              <a:buChar char="•"/>
            </a:pPr>
            <a:r>
              <a:rPr lang="pt-BR" dirty="0"/>
              <a:t>    </a:t>
            </a:r>
            <a:r>
              <a:rPr lang="pt-BR" dirty="0" err="1"/>
              <a:t>IsFalse</a:t>
            </a:r>
            <a:endParaRPr lang="pt-BR" dirty="0"/>
          </a:p>
          <a:p>
            <a:pPr marL="457200" indent="-457200">
              <a:buClr>
                <a:srgbClr val="FF0000"/>
              </a:buClr>
              <a:buFont typeface="Arial" panose="020B0604020202020204" pitchFamily="34" charset="0"/>
              <a:buChar char="•"/>
            </a:pPr>
            <a:r>
              <a:rPr lang="pt-BR" dirty="0"/>
              <a:t>    </a:t>
            </a:r>
            <a:r>
              <a:rPr lang="pt-BR" dirty="0" err="1"/>
              <a:t>IsNull</a:t>
            </a:r>
            <a:endParaRPr lang="pt-BR" dirty="0"/>
          </a:p>
          <a:p>
            <a:pPr marL="457200" indent="-457200">
              <a:buClr>
                <a:srgbClr val="FF0000"/>
              </a:buClr>
              <a:buFont typeface="Arial" panose="020B0604020202020204" pitchFamily="34" charset="0"/>
              <a:buChar char="•"/>
            </a:pPr>
            <a:r>
              <a:rPr lang="pt-BR" dirty="0"/>
              <a:t>    </a:t>
            </a:r>
            <a:r>
              <a:rPr lang="pt-BR" dirty="0" err="1"/>
              <a:t>IsNotNull</a:t>
            </a:r>
            <a:endParaRPr lang="pt-BR" dirty="0"/>
          </a:p>
          <a:p>
            <a:pPr marL="457200" indent="-457200">
              <a:buClr>
                <a:srgbClr val="FF0000"/>
              </a:buClr>
              <a:buFont typeface="Arial" panose="020B0604020202020204" pitchFamily="34" charset="0"/>
              <a:buChar char="•"/>
            </a:pPr>
            <a:r>
              <a:rPr lang="pt-BR" dirty="0"/>
              <a:t>    </a:t>
            </a:r>
            <a:r>
              <a:rPr lang="pt-BR" dirty="0" err="1"/>
              <a:t>IsEmpty</a:t>
            </a:r>
            <a:endParaRPr lang="pt-BR" dirty="0"/>
          </a:p>
          <a:p>
            <a:pPr marL="457200" indent="-457200">
              <a:buClr>
                <a:srgbClr val="FF0000"/>
              </a:buClr>
              <a:buFont typeface="Arial" panose="020B0604020202020204" pitchFamily="34" charset="0"/>
              <a:buChar char="•"/>
            </a:pPr>
            <a:r>
              <a:rPr lang="pt-BR" dirty="0"/>
              <a:t>    </a:t>
            </a:r>
            <a:r>
              <a:rPr lang="pt-BR" dirty="0" err="1"/>
              <a:t>IsNotEmpty</a:t>
            </a:r>
            <a:endParaRPr lang="pt-BR" dirty="0"/>
          </a:p>
          <a:p>
            <a:pPr marL="457200" indent="-457200">
              <a:buClr>
                <a:srgbClr val="FF0000"/>
              </a:buClr>
              <a:buFont typeface="Arial" panose="020B0604020202020204" pitchFamily="34" charset="0"/>
              <a:buChar char="•"/>
            </a:pPr>
            <a:r>
              <a:rPr lang="pt-BR" dirty="0"/>
              <a:t>    </a:t>
            </a:r>
            <a:r>
              <a:rPr lang="pt-BR" dirty="0" err="1"/>
              <a:t>WillRaise</a:t>
            </a:r>
            <a:endParaRPr lang="pt-BR" dirty="0"/>
          </a:p>
          <a:p>
            <a:pPr marL="457200" indent="-457200">
              <a:buClr>
                <a:srgbClr val="FF0000"/>
              </a:buClr>
              <a:buFont typeface="Arial" panose="020B0604020202020204" pitchFamily="34" charset="0"/>
              <a:buChar char="•"/>
            </a:pPr>
            <a:r>
              <a:rPr lang="pt-BR" dirty="0"/>
              <a:t>    </a:t>
            </a:r>
            <a:r>
              <a:rPr lang="pt-BR" dirty="0" err="1"/>
              <a:t>WillRaiseWithMessage</a:t>
            </a:r>
            <a:endParaRPr lang="pt-BR" dirty="0"/>
          </a:p>
          <a:p>
            <a:pPr marL="457200" indent="-457200">
              <a:buClr>
                <a:srgbClr val="FF0000"/>
              </a:buClr>
              <a:buFont typeface="Arial" panose="020B0604020202020204" pitchFamily="34" charset="0"/>
              <a:buChar char="•"/>
            </a:pPr>
            <a:r>
              <a:rPr lang="pt-BR" dirty="0"/>
              <a:t>    </a:t>
            </a:r>
            <a:r>
              <a:rPr lang="pt-BR" dirty="0" err="1"/>
              <a:t>WillRaiseDescendant</a:t>
            </a:r>
            <a:endParaRPr lang="pt-BR" dirty="0"/>
          </a:p>
          <a:p>
            <a:pPr marL="457200" indent="-457200">
              <a:buClr>
                <a:srgbClr val="FF0000"/>
              </a:buClr>
              <a:buFont typeface="Arial" panose="020B0604020202020204" pitchFamily="34" charset="0"/>
              <a:buChar char="•"/>
            </a:pPr>
            <a:r>
              <a:rPr lang="pt-BR" dirty="0"/>
              <a:t>    </a:t>
            </a:r>
            <a:r>
              <a:rPr lang="pt-BR" dirty="0" err="1"/>
              <a:t>WillRaiseAny</a:t>
            </a:r>
            <a:endParaRPr lang="pt-BR" dirty="0"/>
          </a:p>
          <a:p>
            <a:pPr marL="457200" indent="-457200">
              <a:buClr>
                <a:srgbClr val="FF0000"/>
              </a:buClr>
              <a:buFont typeface="Arial" panose="020B0604020202020204" pitchFamily="34" charset="0"/>
              <a:buChar char="•"/>
            </a:pPr>
            <a:r>
              <a:rPr lang="pt-BR" dirty="0"/>
              <a:t>    </a:t>
            </a:r>
            <a:r>
              <a:rPr lang="pt-BR" dirty="0" err="1"/>
              <a:t>WillNotRaise</a:t>
            </a:r>
            <a:endParaRPr lang="pt-BR" dirty="0"/>
          </a:p>
          <a:p>
            <a:pPr marL="457200" indent="-457200">
              <a:buClr>
                <a:srgbClr val="FF0000"/>
              </a:buClr>
              <a:buFont typeface="Arial" panose="020B0604020202020204" pitchFamily="34" charset="0"/>
              <a:buChar char="•"/>
            </a:pPr>
            <a:r>
              <a:rPr lang="pt-BR" dirty="0"/>
              <a:t>    </a:t>
            </a:r>
            <a:r>
              <a:rPr lang="pt-BR" dirty="0" err="1"/>
              <a:t>WillNotRaiseDescendant</a:t>
            </a:r>
            <a:endParaRPr lang="pt-BR" dirty="0"/>
          </a:p>
          <a:p>
            <a:pPr marL="457200" indent="-457200">
              <a:buClr>
                <a:srgbClr val="FF0000"/>
              </a:buClr>
              <a:buFont typeface="Arial" panose="020B0604020202020204" pitchFamily="34" charset="0"/>
              <a:buChar char="•"/>
            </a:pPr>
            <a:r>
              <a:rPr lang="pt-BR" dirty="0"/>
              <a:t>    </a:t>
            </a:r>
            <a:r>
              <a:rPr lang="pt-BR" dirty="0" err="1"/>
              <a:t>WillNotRaiseAny</a:t>
            </a:r>
            <a:endParaRPr lang="pt-BR" dirty="0"/>
          </a:p>
          <a:p>
            <a:pPr marL="457200" indent="-457200">
              <a:buClr>
                <a:srgbClr val="FF0000"/>
              </a:buClr>
              <a:buFont typeface="Arial" panose="020B0604020202020204" pitchFamily="34" charset="0"/>
              <a:buChar char="•"/>
            </a:pPr>
            <a:r>
              <a:rPr lang="pt-BR" dirty="0"/>
              <a:t>    </a:t>
            </a:r>
            <a:r>
              <a:rPr lang="pt-BR" dirty="0" err="1"/>
              <a:t>StartsWith</a:t>
            </a:r>
            <a:endParaRPr lang="pt-BR" dirty="0"/>
          </a:p>
          <a:p>
            <a:pPr marL="457200" indent="-457200">
              <a:buClr>
                <a:srgbClr val="FF0000"/>
              </a:buClr>
              <a:buFont typeface="Arial" panose="020B0604020202020204" pitchFamily="34" charset="0"/>
              <a:buChar char="•"/>
            </a:pPr>
            <a:r>
              <a:rPr lang="pt-BR" dirty="0"/>
              <a:t>    </a:t>
            </a:r>
            <a:r>
              <a:rPr lang="pt-BR" dirty="0" err="1"/>
              <a:t>EndsWith</a:t>
            </a:r>
            <a:endParaRPr lang="pt-BR" dirty="0"/>
          </a:p>
          <a:p>
            <a:pPr marL="457200" indent="-457200">
              <a:buClr>
                <a:srgbClr val="FF0000"/>
              </a:buClr>
              <a:buFont typeface="Arial" panose="020B0604020202020204" pitchFamily="34" charset="0"/>
              <a:buChar char="•"/>
            </a:pPr>
            <a:r>
              <a:rPr lang="pt-BR" dirty="0"/>
              <a:t>    </a:t>
            </a:r>
            <a:r>
              <a:rPr lang="pt-BR" dirty="0" err="1"/>
              <a:t>InheritsFrom</a:t>
            </a:r>
            <a:endParaRPr lang="pt-BR" dirty="0"/>
          </a:p>
          <a:p>
            <a:pPr marL="457200" indent="-457200">
              <a:buClr>
                <a:srgbClr val="FF0000"/>
              </a:buClr>
              <a:buFont typeface="Arial" panose="020B0604020202020204" pitchFamily="34" charset="0"/>
              <a:buChar char="•"/>
            </a:pPr>
            <a:r>
              <a:rPr lang="pt-BR" dirty="0"/>
              <a:t>    </a:t>
            </a:r>
            <a:r>
              <a:rPr lang="pt-BR" dirty="0" err="1"/>
              <a:t>IsType</a:t>
            </a:r>
            <a:endParaRPr lang="pt-BR" dirty="0"/>
          </a:p>
          <a:p>
            <a:pPr marL="457200" indent="-457200">
              <a:buClr>
                <a:srgbClr val="FF0000"/>
              </a:buClr>
              <a:buFont typeface="Arial" panose="020B0604020202020204" pitchFamily="34" charset="0"/>
              <a:buChar char="•"/>
            </a:pPr>
            <a:r>
              <a:rPr lang="pt-BR" dirty="0"/>
              <a:t>    </a:t>
            </a:r>
            <a:r>
              <a:rPr lang="pt-BR" dirty="0" err="1"/>
              <a:t>IsMatch</a:t>
            </a:r>
            <a:endParaRPr lang="pt-BR" dirty="0"/>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err="1"/>
              <a:t>DUnitX</a:t>
            </a:r>
            <a:r>
              <a:rPr lang="pt-BR" dirty="0"/>
              <a:t> (Test Framework)</a:t>
            </a:r>
          </a:p>
        </p:txBody>
      </p:sp>
    </p:spTree>
    <p:extLst>
      <p:ext uri="{BB962C8B-B14F-4D97-AF65-F5344CB8AC3E}">
        <p14:creationId xmlns:p14="http://schemas.microsoft.com/office/powerpoint/2010/main" val="204652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lstStyle/>
          <a:p>
            <a:pPr>
              <a:buClr>
                <a:srgbClr val="FF0000"/>
              </a:buClr>
            </a:pPr>
            <a:r>
              <a:rPr lang="pt-BR" dirty="0"/>
              <a:t>Delphi </a:t>
            </a:r>
            <a:r>
              <a:rPr lang="pt-BR" dirty="0" err="1"/>
              <a:t>Mock</a:t>
            </a:r>
            <a:r>
              <a:rPr lang="pt-BR" dirty="0"/>
              <a:t> é um </a:t>
            </a:r>
            <a:r>
              <a:rPr lang="pt-BR" dirty="0" err="1"/>
              <a:t>isolation</a:t>
            </a:r>
            <a:r>
              <a:rPr lang="pt-BR" dirty="0"/>
              <a:t> framework para Delphi, ou seja, uma biblioteca de funcionalidades que vão te ajudar a isolar uma unidade. Uma unidade somente poderá ser testada “unitariamente” se estiver isolada de todo o resto. E se, tendo uma classe que possui uma dependência com outro objeto do sistema, eu quisesse realizar um teste unitário? Teria que primeiramente isolá-la da própria dependência, ou seja, do próprio objeto de que ela depende.</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Delphi </a:t>
            </a:r>
            <a:r>
              <a:rPr lang="pt-BR" dirty="0" err="1"/>
              <a:t>Mock</a:t>
            </a:r>
            <a:r>
              <a:rPr lang="pt-BR" dirty="0"/>
              <a:t> (</a:t>
            </a:r>
            <a:r>
              <a:rPr lang="pt-BR" dirty="0" err="1"/>
              <a:t>Isolation</a:t>
            </a:r>
            <a:r>
              <a:rPr lang="pt-BR" dirty="0"/>
              <a:t> Framework)</a:t>
            </a:r>
          </a:p>
        </p:txBody>
      </p:sp>
    </p:spTree>
    <p:extLst>
      <p:ext uri="{BB962C8B-B14F-4D97-AF65-F5344CB8AC3E}">
        <p14:creationId xmlns:p14="http://schemas.microsoft.com/office/powerpoint/2010/main" val="1613042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lstStyle/>
          <a:p>
            <a:pPr>
              <a:buClr>
                <a:srgbClr val="FF0000"/>
              </a:buClr>
            </a:pPr>
            <a:r>
              <a:rPr lang="pt-BR" dirty="0"/>
              <a:t>Existem dois desses tipos de classes:</a:t>
            </a:r>
          </a:p>
          <a:p>
            <a:pPr>
              <a:buClr>
                <a:srgbClr val="FF0000"/>
              </a:buClr>
            </a:pPr>
            <a:endParaRPr lang="pt-BR" dirty="0"/>
          </a:p>
          <a:p>
            <a:pPr marL="457200" indent="-457200">
              <a:buClr>
                <a:srgbClr val="FF0000"/>
              </a:buClr>
              <a:buFont typeface="Arial" panose="020B0604020202020204" pitchFamily="34" charset="0"/>
              <a:buChar char="•"/>
            </a:pPr>
            <a:r>
              <a:rPr lang="pt-BR" b="1" dirty="0" err="1"/>
              <a:t>Stub</a:t>
            </a:r>
            <a:r>
              <a:rPr lang="pt-BR" dirty="0"/>
              <a:t> – não possui funcionalidade nenhuma. Apenas existe como elemento da dependência.</a:t>
            </a:r>
          </a:p>
          <a:p>
            <a:pPr marL="457200" indent="-457200">
              <a:buClr>
                <a:srgbClr val="FF0000"/>
              </a:buClr>
              <a:buFont typeface="Arial" panose="020B0604020202020204" pitchFamily="34" charset="0"/>
              <a:buChar char="•"/>
            </a:pPr>
            <a:r>
              <a:rPr lang="pt-BR" b="1" dirty="0" err="1"/>
              <a:t>Mock</a:t>
            </a:r>
            <a:r>
              <a:rPr lang="pt-BR" dirty="0"/>
              <a:t> – Possui funcionalidade assim como existe como elemento da dependência. Pode ser utilizado lógica para tratar o retorno da dependência.</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Delphi </a:t>
            </a:r>
            <a:r>
              <a:rPr lang="pt-BR" dirty="0" err="1"/>
              <a:t>Mock</a:t>
            </a:r>
            <a:r>
              <a:rPr lang="pt-BR" dirty="0"/>
              <a:t> (</a:t>
            </a:r>
            <a:r>
              <a:rPr lang="pt-BR" dirty="0" err="1"/>
              <a:t>Isolation</a:t>
            </a:r>
            <a:r>
              <a:rPr lang="pt-BR" dirty="0"/>
              <a:t> Framework)</a:t>
            </a:r>
          </a:p>
        </p:txBody>
      </p:sp>
    </p:spTree>
    <p:extLst>
      <p:ext uri="{BB962C8B-B14F-4D97-AF65-F5344CB8AC3E}">
        <p14:creationId xmlns:p14="http://schemas.microsoft.com/office/powerpoint/2010/main" val="3951449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lstStyle/>
          <a:p>
            <a:pPr>
              <a:buClr>
                <a:srgbClr val="FF0000"/>
              </a:buClr>
            </a:pPr>
            <a:r>
              <a:rPr lang="en-US" dirty="0" err="1"/>
              <a:t>exemplo</a:t>
            </a:r>
            <a:endParaRPr lang="pt-BR" dirty="0"/>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Delphi </a:t>
            </a:r>
            <a:r>
              <a:rPr lang="pt-BR" dirty="0" err="1"/>
              <a:t>Mock</a:t>
            </a:r>
            <a:r>
              <a:rPr lang="pt-BR" dirty="0"/>
              <a:t> (</a:t>
            </a:r>
            <a:r>
              <a:rPr lang="pt-BR" dirty="0" err="1"/>
              <a:t>Isolation</a:t>
            </a:r>
            <a:r>
              <a:rPr lang="pt-BR" dirty="0"/>
              <a:t> Framework)</a:t>
            </a:r>
          </a:p>
        </p:txBody>
      </p:sp>
    </p:spTree>
    <p:extLst>
      <p:ext uri="{BB962C8B-B14F-4D97-AF65-F5344CB8AC3E}">
        <p14:creationId xmlns:p14="http://schemas.microsoft.com/office/powerpoint/2010/main" val="1323438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Test Insight</a:t>
            </a:r>
          </a:p>
        </p:txBody>
      </p:sp>
      <p:sp>
        <p:nvSpPr>
          <p:cNvPr id="6" name="Espaço Reservado para Conteúdo 5">
            <a:extLst>
              <a:ext uri="{FF2B5EF4-FFF2-40B4-BE49-F238E27FC236}">
                <a16:creationId xmlns:a16="http://schemas.microsoft.com/office/drawing/2014/main" id="{34958A69-BE66-4647-880E-C25424BC9690}"/>
              </a:ext>
            </a:extLst>
          </p:cNvPr>
          <p:cNvSpPr>
            <a:spLocks noGrp="1"/>
          </p:cNvSpPr>
          <p:nvPr>
            <p:ph idx="1"/>
          </p:nvPr>
        </p:nvSpPr>
        <p:spPr/>
        <p:txBody>
          <a:bodyPr>
            <a:normAutofit lnSpcReduction="10000"/>
          </a:bodyPr>
          <a:lstStyle/>
          <a:p>
            <a:r>
              <a:rPr lang="pt-BR" dirty="0"/>
              <a:t>Quanto trabalhamos com o </a:t>
            </a:r>
            <a:r>
              <a:rPr lang="pt-BR" dirty="0" err="1"/>
              <a:t>DUnitX</a:t>
            </a:r>
            <a:r>
              <a:rPr lang="pt-BR" dirty="0"/>
              <a:t>, os resultados através do console. O antigo </a:t>
            </a:r>
            <a:r>
              <a:rPr lang="pt-BR" dirty="0" err="1"/>
              <a:t>DUnit</a:t>
            </a:r>
            <a:r>
              <a:rPr lang="pt-BR" dirty="0"/>
              <a:t> falta uma visualização gráfica dos resultados. A equipe do </a:t>
            </a:r>
            <a:r>
              <a:rPr lang="pt-BR" dirty="0" err="1"/>
              <a:t>DUnitX</a:t>
            </a:r>
            <a:r>
              <a:rPr lang="pt-BR" dirty="0"/>
              <a:t> já havia se programado para o desenvolvimento dessa ferramenta, mas optou por abandonar o projeto em virtude do </a:t>
            </a:r>
            <a:r>
              <a:rPr lang="pt-BR" dirty="0" err="1"/>
              <a:t>TestInsight</a:t>
            </a:r>
            <a:r>
              <a:rPr lang="pt-BR" dirty="0"/>
              <a:t>, que já realizou o trabalho muito bem.</a:t>
            </a:r>
          </a:p>
          <a:p>
            <a:endParaRPr lang="pt-BR" dirty="0"/>
          </a:p>
          <a:p>
            <a:r>
              <a:rPr lang="pt-BR" dirty="0"/>
              <a:t>O </a:t>
            </a:r>
            <a:r>
              <a:rPr lang="pt-BR" dirty="0" err="1"/>
              <a:t>TestInsight</a:t>
            </a:r>
            <a:r>
              <a:rPr lang="pt-BR" dirty="0"/>
              <a:t> é uma ferramenta visual para apuração dos resultados dos testes  unitários do Delphi, realizados pelo </a:t>
            </a:r>
            <a:r>
              <a:rPr lang="pt-BR" dirty="0" err="1"/>
              <a:t>DUnitX</a:t>
            </a:r>
            <a:r>
              <a:rPr lang="pt-BR" dirty="0"/>
              <a:t>, </a:t>
            </a:r>
            <a:r>
              <a:rPr lang="pt-BR" dirty="0" err="1"/>
              <a:t>DUnit</a:t>
            </a:r>
            <a:r>
              <a:rPr lang="pt-BR" dirty="0"/>
              <a:t> e DUnit2.</a:t>
            </a:r>
          </a:p>
        </p:txBody>
      </p:sp>
    </p:spTree>
    <p:extLst>
      <p:ext uri="{BB962C8B-B14F-4D97-AF65-F5344CB8AC3E}">
        <p14:creationId xmlns:p14="http://schemas.microsoft.com/office/powerpoint/2010/main" val="68734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Test Insight</a:t>
            </a:r>
          </a:p>
        </p:txBody>
      </p:sp>
      <p:pic>
        <p:nvPicPr>
          <p:cNvPr id="4" name="Espaço Reservado para Conteúdo 3">
            <a:extLst>
              <a:ext uri="{FF2B5EF4-FFF2-40B4-BE49-F238E27FC236}">
                <a16:creationId xmlns:a16="http://schemas.microsoft.com/office/drawing/2014/main" id="{F0BFD183-3D9F-4FDF-BB74-125114464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3401" y="-76643"/>
            <a:ext cx="4524375" cy="3543300"/>
          </a:xfrm>
        </p:spPr>
      </p:pic>
      <p:pic>
        <p:nvPicPr>
          <p:cNvPr id="9" name="Imagem 8">
            <a:extLst>
              <a:ext uri="{FF2B5EF4-FFF2-40B4-BE49-F238E27FC236}">
                <a16:creationId xmlns:a16="http://schemas.microsoft.com/office/drawing/2014/main" id="{EE8B717F-21C3-4D45-A880-04A155CDC30C}"/>
              </a:ext>
            </a:extLst>
          </p:cNvPr>
          <p:cNvPicPr>
            <a:picLocks noChangeAspect="1"/>
          </p:cNvPicPr>
          <p:nvPr/>
        </p:nvPicPr>
        <p:blipFill>
          <a:blip r:embed="rId3"/>
          <a:stretch>
            <a:fillRect/>
          </a:stretch>
        </p:blipFill>
        <p:spPr>
          <a:xfrm>
            <a:off x="961783" y="1417244"/>
            <a:ext cx="5134217" cy="3419449"/>
          </a:xfrm>
          <a:prstGeom prst="rect">
            <a:avLst/>
          </a:prstGeom>
        </p:spPr>
      </p:pic>
      <p:pic>
        <p:nvPicPr>
          <p:cNvPr id="10" name="Imagem 9">
            <a:extLst>
              <a:ext uri="{FF2B5EF4-FFF2-40B4-BE49-F238E27FC236}">
                <a16:creationId xmlns:a16="http://schemas.microsoft.com/office/drawing/2014/main" id="{961AD4C1-DAA7-4F5B-B468-4DAFF19441DC}"/>
              </a:ext>
            </a:extLst>
          </p:cNvPr>
          <p:cNvPicPr>
            <a:picLocks noChangeAspect="1"/>
          </p:cNvPicPr>
          <p:nvPr/>
        </p:nvPicPr>
        <p:blipFill>
          <a:blip r:embed="rId4"/>
          <a:stretch>
            <a:fillRect/>
          </a:stretch>
        </p:blipFill>
        <p:spPr>
          <a:xfrm>
            <a:off x="4361372" y="3466657"/>
            <a:ext cx="7716327" cy="3172268"/>
          </a:xfrm>
          <a:prstGeom prst="rect">
            <a:avLst/>
          </a:prstGeom>
        </p:spPr>
      </p:pic>
    </p:spTree>
    <p:extLst>
      <p:ext uri="{BB962C8B-B14F-4D97-AF65-F5344CB8AC3E}">
        <p14:creationId xmlns:p14="http://schemas.microsoft.com/office/powerpoint/2010/main" val="241628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Test Insight</a:t>
            </a:r>
          </a:p>
        </p:txBody>
      </p:sp>
      <p:pic>
        <p:nvPicPr>
          <p:cNvPr id="10" name="Imagem 9">
            <a:extLst>
              <a:ext uri="{FF2B5EF4-FFF2-40B4-BE49-F238E27FC236}">
                <a16:creationId xmlns:a16="http://schemas.microsoft.com/office/drawing/2014/main" id="{961AD4C1-DAA7-4F5B-B468-4DAFF19441DC}"/>
              </a:ext>
            </a:extLst>
          </p:cNvPr>
          <p:cNvPicPr>
            <a:picLocks noChangeAspect="1"/>
          </p:cNvPicPr>
          <p:nvPr/>
        </p:nvPicPr>
        <p:blipFill>
          <a:blip r:embed="rId2"/>
          <a:stretch>
            <a:fillRect/>
          </a:stretch>
        </p:blipFill>
        <p:spPr>
          <a:xfrm>
            <a:off x="4475673" y="4001294"/>
            <a:ext cx="7716327" cy="3172268"/>
          </a:xfrm>
          <a:prstGeom prst="rect">
            <a:avLst/>
          </a:prstGeom>
        </p:spPr>
      </p:pic>
      <p:sp>
        <p:nvSpPr>
          <p:cNvPr id="5" name="Espaço Reservado para Conteúdo 4">
            <a:extLst>
              <a:ext uri="{FF2B5EF4-FFF2-40B4-BE49-F238E27FC236}">
                <a16:creationId xmlns:a16="http://schemas.microsoft.com/office/drawing/2014/main" id="{8D246195-0F25-4685-8547-B1C8C8AB53C2}"/>
              </a:ext>
            </a:extLst>
          </p:cNvPr>
          <p:cNvSpPr>
            <a:spLocks noGrp="1"/>
          </p:cNvSpPr>
          <p:nvPr>
            <p:ph idx="1"/>
          </p:nvPr>
        </p:nvSpPr>
        <p:spPr/>
        <p:txBody>
          <a:bodyPr/>
          <a:lstStyle/>
          <a:p>
            <a:r>
              <a:rPr lang="pt-BR" dirty="0"/>
              <a:t>Além do visual, existem funcionalidades ótimas realizadas por esse plug-in. Quando você dá duplo-click em um teste, ele te redireciona automaticamente para o código-fonte em questão. Você pode visualizar os testes por tipo de resultado, conforme a imagem acima, ou por teste, conforme a imagem abaixo:</a:t>
            </a:r>
          </a:p>
        </p:txBody>
      </p:sp>
    </p:spTree>
    <p:extLst>
      <p:ext uri="{BB962C8B-B14F-4D97-AF65-F5344CB8AC3E}">
        <p14:creationId xmlns:p14="http://schemas.microsoft.com/office/powerpoint/2010/main" val="141660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Test Insight</a:t>
            </a:r>
          </a:p>
        </p:txBody>
      </p:sp>
      <p:sp>
        <p:nvSpPr>
          <p:cNvPr id="5" name="Espaço Reservado para Conteúdo 4">
            <a:extLst>
              <a:ext uri="{FF2B5EF4-FFF2-40B4-BE49-F238E27FC236}">
                <a16:creationId xmlns:a16="http://schemas.microsoft.com/office/drawing/2014/main" id="{8D246195-0F25-4685-8547-B1C8C8AB53C2}"/>
              </a:ext>
            </a:extLst>
          </p:cNvPr>
          <p:cNvSpPr>
            <a:spLocks noGrp="1"/>
          </p:cNvSpPr>
          <p:nvPr>
            <p:ph idx="1"/>
          </p:nvPr>
        </p:nvSpPr>
        <p:spPr/>
        <p:txBody>
          <a:bodyPr>
            <a:normAutofit fontScale="92500" lnSpcReduction="20000"/>
          </a:bodyPr>
          <a:lstStyle/>
          <a:p>
            <a:r>
              <a:rPr lang="pt-BR" dirty="0"/>
              <a:t>Na barra superior, o </a:t>
            </a:r>
            <a:r>
              <a:rPr lang="pt-BR" dirty="0" err="1"/>
              <a:t>test</a:t>
            </a:r>
            <a:r>
              <a:rPr lang="pt-BR" dirty="0"/>
              <a:t> Insight possui as opções de:</a:t>
            </a:r>
          </a:p>
          <a:p>
            <a:pPr marL="1200150" lvl="1" indent="-514350"/>
            <a:r>
              <a:rPr lang="pt-BR" dirty="0"/>
              <a:t>Limpar os resultados</a:t>
            </a:r>
          </a:p>
          <a:p>
            <a:pPr marL="1200150" lvl="1" indent="-514350"/>
            <a:r>
              <a:rPr lang="pt-BR" dirty="0"/>
              <a:t>Rodar todos os testes</a:t>
            </a:r>
          </a:p>
          <a:p>
            <a:pPr marL="1200150" lvl="1" indent="-514350"/>
            <a:r>
              <a:rPr lang="pt-BR" dirty="0"/>
              <a:t>Rodar apenas os testes selecionados</a:t>
            </a:r>
          </a:p>
          <a:p>
            <a:pPr marL="1200150" lvl="1" indent="-514350"/>
            <a:r>
              <a:rPr lang="pt-BR" dirty="0"/>
              <a:t>Rodas apenas os testes posteriores ao cursor no editor de texto do Delphi</a:t>
            </a:r>
          </a:p>
          <a:p>
            <a:pPr marL="1200150" lvl="1" indent="-514350"/>
            <a:r>
              <a:rPr lang="pt-BR" dirty="0"/>
              <a:t>Terminar os testes em execução</a:t>
            </a:r>
          </a:p>
          <a:p>
            <a:pPr marL="1200150" lvl="1" indent="-514350"/>
            <a:r>
              <a:rPr lang="pt-BR" dirty="0"/>
              <a:t>Mostrar ou ocultar os testes que geraram avisos</a:t>
            </a:r>
          </a:p>
          <a:p>
            <a:pPr marL="1200150" lvl="1" indent="-514350"/>
            <a:r>
              <a:rPr lang="pt-BR" dirty="0"/>
              <a:t>Mostrar ou ocultar os testes que obtiveram sucesso</a:t>
            </a:r>
          </a:p>
          <a:p>
            <a:pPr marL="1200150" lvl="1" indent="-514350"/>
            <a:r>
              <a:rPr lang="pt-BR" dirty="0"/>
              <a:t>Mostrar ou ocultar os testes que não foram executados</a:t>
            </a:r>
          </a:p>
          <a:p>
            <a:pPr marL="1200150" lvl="1" indent="-514350"/>
            <a:r>
              <a:rPr lang="pt-BR" dirty="0"/>
              <a:t>Mostrar uma barra de progresso das execuções dos testes</a:t>
            </a:r>
          </a:p>
          <a:p>
            <a:pPr marL="1200150" lvl="1" indent="-514350"/>
            <a:r>
              <a:rPr lang="pt-BR" dirty="0"/>
              <a:t>Filtrar os resultados dos testes</a:t>
            </a:r>
          </a:p>
          <a:p>
            <a:pPr marL="1200150" lvl="1" indent="-514350"/>
            <a:r>
              <a:rPr lang="pt-BR" dirty="0"/>
              <a:t>Rodar os testes continuamente quando detectar uma ociosidade</a:t>
            </a:r>
          </a:p>
          <a:p>
            <a:pPr marL="1200150" lvl="1" indent="-514350"/>
            <a:r>
              <a:rPr lang="pt-BR" dirty="0"/>
              <a:t>Rodar os testes quando o projeto for salvo.</a:t>
            </a:r>
          </a:p>
        </p:txBody>
      </p:sp>
    </p:spTree>
    <p:extLst>
      <p:ext uri="{BB962C8B-B14F-4D97-AF65-F5344CB8AC3E}">
        <p14:creationId xmlns:p14="http://schemas.microsoft.com/office/powerpoint/2010/main" val="2393572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Test Insight</a:t>
            </a:r>
          </a:p>
        </p:txBody>
      </p:sp>
      <p:sp>
        <p:nvSpPr>
          <p:cNvPr id="5" name="Espaço Reservado para Conteúdo 4">
            <a:extLst>
              <a:ext uri="{FF2B5EF4-FFF2-40B4-BE49-F238E27FC236}">
                <a16:creationId xmlns:a16="http://schemas.microsoft.com/office/drawing/2014/main" id="{8D246195-0F25-4685-8547-B1C8C8AB53C2}"/>
              </a:ext>
            </a:extLst>
          </p:cNvPr>
          <p:cNvSpPr>
            <a:spLocks noGrp="1"/>
          </p:cNvSpPr>
          <p:nvPr>
            <p:ph idx="1"/>
          </p:nvPr>
        </p:nvSpPr>
        <p:spPr/>
        <p:txBody>
          <a:bodyPr>
            <a:normAutofit/>
          </a:bodyPr>
          <a:lstStyle/>
          <a:p>
            <a:r>
              <a:rPr lang="pt-BR" dirty="0"/>
              <a:t>Interessante ressaltar as duas últimas funcionalidades. Como visto na parte teórica sobre os testes,  rodar os testes sempre que possível é altamente recomendável para detectar qualquer problema no código, e o </a:t>
            </a:r>
            <a:r>
              <a:rPr lang="pt-BR" dirty="0" err="1"/>
              <a:t>CodeInsight</a:t>
            </a:r>
            <a:r>
              <a:rPr lang="pt-BR" dirty="0"/>
              <a:t> nos dá a opção de fazer isso sempre que salvamos o projeto e sempre que ele detecta uma ociosidade.</a:t>
            </a:r>
          </a:p>
        </p:txBody>
      </p:sp>
    </p:spTree>
    <p:extLst>
      <p:ext uri="{BB962C8B-B14F-4D97-AF65-F5344CB8AC3E}">
        <p14:creationId xmlns:p14="http://schemas.microsoft.com/office/powerpoint/2010/main" val="421710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25E3E-AF17-4926-BD3C-6221FC0C6870}"/>
              </a:ext>
            </a:extLst>
          </p:cNvPr>
          <p:cNvSpPr>
            <a:spLocks noGrp="1"/>
          </p:cNvSpPr>
          <p:nvPr>
            <p:ph type="ctrTitle"/>
          </p:nvPr>
        </p:nvSpPr>
        <p:spPr/>
        <p:txBody>
          <a:bodyPr>
            <a:normAutofit fontScale="90000"/>
          </a:bodyPr>
          <a:lstStyle/>
          <a:p>
            <a:r>
              <a:rPr lang="pt-BR" dirty="0"/>
              <a:t>Importância em criar apps com testes automatizados/unitários nos dias atuais</a:t>
            </a:r>
          </a:p>
        </p:txBody>
      </p:sp>
      <p:sp>
        <p:nvSpPr>
          <p:cNvPr id="3" name="Subtítulo 2">
            <a:extLst>
              <a:ext uri="{FF2B5EF4-FFF2-40B4-BE49-F238E27FC236}">
                <a16:creationId xmlns:a16="http://schemas.microsoft.com/office/drawing/2014/main" id="{C25D2C7C-DEAE-464A-8FED-C4620EA18444}"/>
              </a:ext>
            </a:extLst>
          </p:cNvPr>
          <p:cNvSpPr>
            <a:spLocks noGrp="1"/>
          </p:cNvSpPr>
          <p:nvPr>
            <p:ph type="subTitle" idx="1"/>
          </p:nvPr>
        </p:nvSpPr>
        <p:spPr/>
        <p:txBody>
          <a:bodyPr>
            <a:normAutofit fontScale="92500" lnSpcReduction="10000"/>
          </a:bodyPr>
          <a:lstStyle/>
          <a:p>
            <a:r>
              <a:rPr lang="pt-BR" dirty="0"/>
              <a:t>Juliomar Marchetti</a:t>
            </a:r>
          </a:p>
          <a:p>
            <a:r>
              <a:rPr lang="pt-BR" dirty="0" err="1"/>
              <a:t>Embarcadero</a:t>
            </a:r>
            <a:r>
              <a:rPr lang="pt-BR" dirty="0"/>
              <a:t> MVP/Gerente </a:t>
            </a:r>
            <a:r>
              <a:rPr lang="pt-BR" dirty="0" err="1"/>
              <a:t>ControlSoft</a:t>
            </a:r>
            <a:endParaRPr lang="pt-BR" dirty="0"/>
          </a:p>
        </p:txBody>
      </p:sp>
      <p:pic>
        <p:nvPicPr>
          <p:cNvPr id="4" name="Imagem 3">
            <a:extLst>
              <a:ext uri="{FF2B5EF4-FFF2-40B4-BE49-F238E27FC236}">
                <a16:creationId xmlns:a16="http://schemas.microsoft.com/office/drawing/2014/main" id="{EBA333D5-379C-4A7F-9DCB-21ADABACD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44" y="4678363"/>
            <a:ext cx="1002130" cy="1008060"/>
          </a:xfrm>
          <a:prstGeom prst="rect">
            <a:avLst/>
          </a:prstGeom>
        </p:spPr>
      </p:pic>
    </p:spTree>
    <p:extLst>
      <p:ext uri="{BB962C8B-B14F-4D97-AF65-F5344CB8AC3E}">
        <p14:creationId xmlns:p14="http://schemas.microsoft.com/office/powerpoint/2010/main" val="2372401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Test Insight</a:t>
            </a:r>
          </a:p>
        </p:txBody>
      </p:sp>
      <p:sp>
        <p:nvSpPr>
          <p:cNvPr id="5" name="Espaço Reservado para Conteúdo 4">
            <a:extLst>
              <a:ext uri="{FF2B5EF4-FFF2-40B4-BE49-F238E27FC236}">
                <a16:creationId xmlns:a16="http://schemas.microsoft.com/office/drawing/2014/main" id="{8D246195-0F25-4685-8547-B1C8C8AB53C2}"/>
              </a:ext>
            </a:extLst>
          </p:cNvPr>
          <p:cNvSpPr>
            <a:spLocks noGrp="1"/>
          </p:cNvSpPr>
          <p:nvPr>
            <p:ph idx="1"/>
          </p:nvPr>
        </p:nvSpPr>
        <p:spPr/>
        <p:txBody>
          <a:bodyPr>
            <a:normAutofit/>
          </a:bodyPr>
          <a:lstStyle/>
          <a:p>
            <a:r>
              <a:rPr lang="pt-BR" dirty="0"/>
              <a:t>Exemplo</a:t>
            </a:r>
          </a:p>
        </p:txBody>
      </p:sp>
    </p:spTree>
    <p:extLst>
      <p:ext uri="{BB962C8B-B14F-4D97-AF65-F5344CB8AC3E}">
        <p14:creationId xmlns:p14="http://schemas.microsoft.com/office/powerpoint/2010/main" val="1010979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fontScale="85000" lnSpcReduction="20000"/>
          </a:bodyPr>
          <a:lstStyle/>
          <a:p>
            <a:pPr>
              <a:buClr>
                <a:srgbClr val="FF0000"/>
              </a:buClr>
            </a:pPr>
            <a:r>
              <a:rPr lang="pt-BR" dirty="0">
                <a:hlinkClick r:id="rId2"/>
              </a:rPr>
              <a:t>http://edgarpavao.com/2017/07/11/unit-test-em-delphi-com-dunitx-delphi-mocks-e-testinsight/</a:t>
            </a:r>
            <a:endParaRPr lang="pt-BR" dirty="0"/>
          </a:p>
          <a:p>
            <a:pPr>
              <a:buClr>
                <a:srgbClr val="FF0000"/>
              </a:buClr>
            </a:pPr>
            <a:r>
              <a:rPr lang="pt-BR" b="1" dirty="0" err="1"/>
              <a:t>DUnitX</a:t>
            </a:r>
            <a:r>
              <a:rPr lang="pt-BR" b="1" dirty="0"/>
              <a:t> (Test Framework)</a:t>
            </a:r>
            <a:endParaRPr lang="pt-BR" dirty="0"/>
          </a:p>
          <a:p>
            <a:pPr>
              <a:buClr>
                <a:srgbClr val="FF0000"/>
              </a:buClr>
            </a:pPr>
            <a:r>
              <a:rPr lang="pt-BR" dirty="0">
                <a:hlinkClick r:id="rId3"/>
              </a:rPr>
              <a:t>https://github.com/VSoftTechnologies/DUnitX</a:t>
            </a:r>
            <a:endParaRPr lang="pt-BR" dirty="0"/>
          </a:p>
          <a:p>
            <a:pPr>
              <a:buClr>
                <a:srgbClr val="FF0000"/>
              </a:buClr>
            </a:pPr>
            <a:r>
              <a:rPr lang="pt-BR" b="1" dirty="0"/>
              <a:t>Delphi </a:t>
            </a:r>
            <a:r>
              <a:rPr lang="pt-BR" b="1" dirty="0" err="1"/>
              <a:t>Mock</a:t>
            </a:r>
            <a:r>
              <a:rPr lang="pt-BR" b="1" dirty="0"/>
              <a:t> (</a:t>
            </a:r>
            <a:r>
              <a:rPr lang="pt-BR" b="1" dirty="0" err="1"/>
              <a:t>Isolation</a:t>
            </a:r>
            <a:r>
              <a:rPr lang="pt-BR" b="1" dirty="0"/>
              <a:t> Framework)</a:t>
            </a:r>
            <a:endParaRPr lang="pt-BR" dirty="0"/>
          </a:p>
          <a:p>
            <a:pPr>
              <a:buClr>
                <a:srgbClr val="FF0000"/>
              </a:buClr>
            </a:pPr>
            <a:r>
              <a:rPr lang="pt-BR" dirty="0">
                <a:hlinkClick r:id="rId4"/>
              </a:rPr>
              <a:t>https://github.com/VSoftTechnologies/Delphi-Mocks</a:t>
            </a:r>
            <a:endParaRPr lang="pt-BR" dirty="0"/>
          </a:p>
          <a:p>
            <a:pPr>
              <a:buClr>
                <a:srgbClr val="FF0000"/>
              </a:buClr>
            </a:pPr>
            <a:endParaRPr lang="pt-BR" dirty="0"/>
          </a:p>
          <a:p>
            <a:pPr>
              <a:buClr>
                <a:srgbClr val="FF0000"/>
              </a:buClr>
            </a:pPr>
            <a:r>
              <a:rPr lang="pt-BR" dirty="0">
                <a:hlinkClick r:id="rId5"/>
              </a:rPr>
              <a:t>https://delphisorcery.blogspot.com/2015/02/testinsight-unit-testing-like-pro.html</a:t>
            </a:r>
            <a:endParaRPr lang="pt-BR" dirty="0"/>
          </a:p>
          <a:p>
            <a:pPr>
              <a:buClr>
                <a:srgbClr val="FF0000"/>
              </a:buClr>
            </a:pPr>
            <a:r>
              <a:rPr lang="pt-BR" b="1" dirty="0"/>
              <a:t>Test Insight</a:t>
            </a:r>
            <a:endParaRPr lang="pt-BR" dirty="0"/>
          </a:p>
          <a:p>
            <a:pPr>
              <a:buClr>
                <a:srgbClr val="FF0000"/>
              </a:buClr>
            </a:pPr>
            <a:r>
              <a:rPr lang="pt-BR" dirty="0">
                <a:hlinkClick r:id="rId6"/>
              </a:rPr>
              <a:t>https://bitbucket.org/sglienke/testinsight/wiki/Home</a:t>
            </a:r>
            <a:endParaRPr lang="pt-BR" dirty="0"/>
          </a:p>
          <a:p>
            <a:pPr>
              <a:buClr>
                <a:srgbClr val="FF0000"/>
              </a:buClr>
            </a:pPr>
            <a:endParaRPr lang="pt-BR" dirty="0"/>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Sites e Blogs com conteúdo</a:t>
            </a:r>
          </a:p>
        </p:txBody>
      </p:sp>
    </p:spTree>
    <p:extLst>
      <p:ext uri="{BB962C8B-B14F-4D97-AF65-F5344CB8AC3E}">
        <p14:creationId xmlns:p14="http://schemas.microsoft.com/office/powerpoint/2010/main" val="3613250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a:t>Convite – Dia do </a:t>
            </a:r>
            <a:r>
              <a:rPr lang="pt-BR" dirty="0" err="1"/>
              <a:t>ACBr</a:t>
            </a:r>
            <a:endParaRPr lang="pt-BR" dirty="0"/>
          </a:p>
        </p:txBody>
      </p:sp>
      <p:sp>
        <p:nvSpPr>
          <p:cNvPr id="7" name="Espaço Reservado para Conteúdo 6">
            <a:extLst>
              <a:ext uri="{FF2B5EF4-FFF2-40B4-BE49-F238E27FC236}">
                <a16:creationId xmlns:a16="http://schemas.microsoft.com/office/drawing/2014/main" id="{7A1DB157-41E4-44F3-8D35-F6BA5DD11A0C}"/>
              </a:ext>
            </a:extLst>
          </p:cNvPr>
          <p:cNvSpPr>
            <a:spLocks noGrp="1"/>
          </p:cNvSpPr>
          <p:nvPr>
            <p:ph idx="1"/>
          </p:nvPr>
        </p:nvSpPr>
        <p:spPr/>
        <p:txBody>
          <a:bodyPr/>
          <a:lstStyle/>
          <a:p>
            <a:endParaRPr lang="pt-BR"/>
          </a:p>
        </p:txBody>
      </p:sp>
      <p:pic>
        <p:nvPicPr>
          <p:cNvPr id="3076" name="Picture 4" descr="Imagem relacionada">
            <a:extLst>
              <a:ext uri="{FF2B5EF4-FFF2-40B4-BE49-F238E27FC236}">
                <a16:creationId xmlns:a16="http://schemas.microsoft.com/office/drawing/2014/main" id="{82482061-8A93-4E8C-A0D7-C18472BF9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22" y="2616200"/>
            <a:ext cx="11604978"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14EA3FC-D0CC-4560-8584-02EB8412961F}"/>
              </a:ext>
            </a:extLst>
          </p:cNvPr>
          <p:cNvSpPr>
            <a:spLocks noGrp="1"/>
          </p:cNvSpPr>
          <p:nvPr>
            <p:ph type="body" sz="quarter" idx="10"/>
          </p:nvPr>
        </p:nvSpPr>
        <p:spPr>
          <a:xfrm>
            <a:off x="6096000" y="2657475"/>
            <a:ext cx="5229225" cy="4029074"/>
          </a:xfrm>
        </p:spPr>
        <p:txBody>
          <a:bodyPr>
            <a:normAutofit/>
          </a:bodyPr>
          <a:lstStyle/>
          <a:p>
            <a:r>
              <a:rPr lang="pt-BR" dirty="0"/>
              <a:t>Juliomar Marchetti</a:t>
            </a:r>
          </a:p>
          <a:p>
            <a:r>
              <a:rPr lang="pt-BR" dirty="0"/>
              <a:t>juliomarmarchetti@gmail.com</a:t>
            </a:r>
          </a:p>
          <a:p>
            <a:r>
              <a:rPr lang="pt-BR" dirty="0" err="1"/>
              <a:t>Telegram</a:t>
            </a:r>
            <a:r>
              <a:rPr lang="pt-BR" dirty="0"/>
              <a:t>: @juliomar</a:t>
            </a:r>
          </a:p>
          <a:p>
            <a:r>
              <a:rPr lang="pt-BR" dirty="0"/>
              <a:t>juliomar</a:t>
            </a:r>
          </a:p>
          <a:p>
            <a:r>
              <a:rPr lang="pt-BR" dirty="0"/>
              <a:t>www.juliomarmarchetti.com.br</a:t>
            </a:r>
          </a:p>
          <a:p>
            <a:r>
              <a:rPr lang="pt-BR" dirty="0" err="1"/>
              <a:t>juliomar_m</a:t>
            </a:r>
            <a:endParaRPr lang="pt-BR" dirty="0"/>
          </a:p>
          <a:p>
            <a:r>
              <a:rPr lang="pt-BR" dirty="0"/>
              <a:t>juliomar-marchetti-9485003a</a:t>
            </a:r>
          </a:p>
        </p:txBody>
      </p:sp>
      <p:pic>
        <p:nvPicPr>
          <p:cNvPr id="5" name="Imagem 4">
            <a:extLst>
              <a:ext uri="{FF2B5EF4-FFF2-40B4-BE49-F238E27FC236}">
                <a16:creationId xmlns:a16="http://schemas.microsoft.com/office/drawing/2014/main" id="{D41D25EB-D0C4-4924-BE81-245A78E9C77B}"/>
              </a:ext>
            </a:extLst>
          </p:cNvPr>
          <p:cNvPicPr>
            <a:picLocks noChangeAspect="1"/>
          </p:cNvPicPr>
          <p:nvPr/>
        </p:nvPicPr>
        <p:blipFill>
          <a:blip r:embed="rId2"/>
          <a:stretch>
            <a:fillRect/>
          </a:stretch>
        </p:blipFill>
        <p:spPr>
          <a:xfrm>
            <a:off x="5638800" y="5378115"/>
            <a:ext cx="457200" cy="457200"/>
          </a:xfrm>
          <a:prstGeom prst="rect">
            <a:avLst/>
          </a:prstGeom>
        </p:spPr>
      </p:pic>
      <p:pic>
        <p:nvPicPr>
          <p:cNvPr id="6" name="Imagem 5">
            <a:extLst>
              <a:ext uri="{FF2B5EF4-FFF2-40B4-BE49-F238E27FC236}">
                <a16:creationId xmlns:a16="http://schemas.microsoft.com/office/drawing/2014/main" id="{70DDF487-FC4D-49EC-BC14-8A37C4094A9E}"/>
              </a:ext>
            </a:extLst>
          </p:cNvPr>
          <p:cNvPicPr>
            <a:picLocks noChangeAspect="1"/>
          </p:cNvPicPr>
          <p:nvPr/>
        </p:nvPicPr>
        <p:blipFill>
          <a:blip r:embed="rId3"/>
          <a:stretch>
            <a:fillRect/>
          </a:stretch>
        </p:blipFill>
        <p:spPr>
          <a:xfrm>
            <a:off x="5638800" y="3780923"/>
            <a:ext cx="457200" cy="457200"/>
          </a:xfrm>
          <a:prstGeom prst="rect">
            <a:avLst/>
          </a:prstGeom>
        </p:spPr>
      </p:pic>
      <p:pic>
        <p:nvPicPr>
          <p:cNvPr id="7" name="Imagem 6">
            <a:extLst>
              <a:ext uri="{FF2B5EF4-FFF2-40B4-BE49-F238E27FC236}">
                <a16:creationId xmlns:a16="http://schemas.microsoft.com/office/drawing/2014/main" id="{4063FDCA-8457-4943-8E21-8B397BBAD9FF}"/>
              </a:ext>
            </a:extLst>
          </p:cNvPr>
          <p:cNvPicPr>
            <a:picLocks noChangeAspect="1"/>
          </p:cNvPicPr>
          <p:nvPr/>
        </p:nvPicPr>
        <p:blipFill>
          <a:blip r:embed="rId4"/>
          <a:stretch>
            <a:fillRect/>
          </a:stretch>
        </p:blipFill>
        <p:spPr>
          <a:xfrm>
            <a:off x="5638800" y="4298281"/>
            <a:ext cx="457200" cy="457200"/>
          </a:xfrm>
          <a:prstGeom prst="rect">
            <a:avLst/>
          </a:prstGeom>
        </p:spPr>
      </p:pic>
      <p:pic>
        <p:nvPicPr>
          <p:cNvPr id="8" name="Imagem 7">
            <a:extLst>
              <a:ext uri="{FF2B5EF4-FFF2-40B4-BE49-F238E27FC236}">
                <a16:creationId xmlns:a16="http://schemas.microsoft.com/office/drawing/2014/main" id="{A94CF5EE-D41A-4FD1-B3E6-2BBD9A53DE93}"/>
              </a:ext>
            </a:extLst>
          </p:cNvPr>
          <p:cNvPicPr>
            <a:picLocks noChangeAspect="1"/>
          </p:cNvPicPr>
          <p:nvPr/>
        </p:nvPicPr>
        <p:blipFill>
          <a:blip r:embed="rId5"/>
          <a:stretch>
            <a:fillRect/>
          </a:stretch>
        </p:blipFill>
        <p:spPr>
          <a:xfrm>
            <a:off x="5638800" y="5859378"/>
            <a:ext cx="457200" cy="457200"/>
          </a:xfrm>
          <a:prstGeom prst="rect">
            <a:avLst/>
          </a:prstGeom>
        </p:spPr>
      </p:pic>
      <p:pic>
        <p:nvPicPr>
          <p:cNvPr id="9" name="Imagem 8">
            <a:extLst>
              <a:ext uri="{FF2B5EF4-FFF2-40B4-BE49-F238E27FC236}">
                <a16:creationId xmlns:a16="http://schemas.microsoft.com/office/drawing/2014/main" id="{8952ED45-9A90-4496-AF2A-83AE4F3A8B60}"/>
              </a:ext>
            </a:extLst>
          </p:cNvPr>
          <p:cNvPicPr>
            <a:picLocks noChangeAspect="1"/>
          </p:cNvPicPr>
          <p:nvPr/>
        </p:nvPicPr>
        <p:blipFill>
          <a:blip r:embed="rId6"/>
          <a:stretch>
            <a:fillRect/>
          </a:stretch>
        </p:blipFill>
        <p:spPr>
          <a:xfrm>
            <a:off x="5638800" y="4815639"/>
            <a:ext cx="457200" cy="457200"/>
          </a:xfrm>
          <a:prstGeom prst="rect">
            <a:avLst/>
          </a:prstGeom>
        </p:spPr>
      </p:pic>
      <p:pic>
        <p:nvPicPr>
          <p:cNvPr id="10" name="Imagem 9">
            <a:extLst>
              <a:ext uri="{FF2B5EF4-FFF2-40B4-BE49-F238E27FC236}">
                <a16:creationId xmlns:a16="http://schemas.microsoft.com/office/drawing/2014/main" id="{693B4B4B-3B2C-4EE0-8D30-1AE8D2E71FAB}"/>
              </a:ext>
            </a:extLst>
          </p:cNvPr>
          <p:cNvPicPr>
            <a:picLocks noChangeAspect="1"/>
          </p:cNvPicPr>
          <p:nvPr/>
        </p:nvPicPr>
        <p:blipFill>
          <a:blip r:embed="rId7"/>
          <a:stretch>
            <a:fillRect/>
          </a:stretch>
        </p:blipFill>
        <p:spPr>
          <a:xfrm>
            <a:off x="5638800" y="3266573"/>
            <a:ext cx="457200" cy="457200"/>
          </a:xfrm>
          <a:prstGeom prst="rect">
            <a:avLst/>
          </a:prstGeom>
        </p:spPr>
      </p:pic>
      <p:pic>
        <p:nvPicPr>
          <p:cNvPr id="12" name="Imagem 11">
            <a:extLst>
              <a:ext uri="{FF2B5EF4-FFF2-40B4-BE49-F238E27FC236}">
                <a16:creationId xmlns:a16="http://schemas.microsoft.com/office/drawing/2014/main" id="{90F185E9-B9E0-440E-8A6C-F54AC11E74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4653" y="1645347"/>
            <a:ext cx="1170572" cy="1177498"/>
          </a:xfrm>
          <a:prstGeom prst="rect">
            <a:avLst/>
          </a:prstGeom>
        </p:spPr>
      </p:pic>
    </p:spTree>
    <p:extLst>
      <p:ext uri="{BB962C8B-B14F-4D97-AF65-F5344CB8AC3E}">
        <p14:creationId xmlns:p14="http://schemas.microsoft.com/office/powerpoint/2010/main" val="2037547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88933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a:bodyPr>
          <a:lstStyle/>
          <a:p>
            <a:pPr>
              <a:buClr>
                <a:srgbClr val="FF0000"/>
              </a:buClr>
            </a:pPr>
            <a:r>
              <a:rPr lang="pt-BR" dirty="0"/>
              <a:t>Software deve-se começar sempre pelos seus testes, se souber o resultado que precisa alcançar será mais fácil de escrever seu código para atender.</a:t>
            </a:r>
          </a:p>
          <a:p>
            <a:pPr>
              <a:buClr>
                <a:srgbClr val="FF0000"/>
              </a:buClr>
            </a:pPr>
            <a:endParaRPr lang="pt-BR" dirty="0"/>
          </a:p>
          <a:p>
            <a:pPr>
              <a:buClr>
                <a:srgbClr val="FF0000"/>
              </a:buClr>
            </a:pPr>
            <a:r>
              <a:rPr lang="pt-BR" i="1" dirty="0"/>
              <a:t>Quando falamos de software, falamos de diferentes tipos de testes possíveis de serem aplicados, em diferentes momentos do ciclo de vida do desenvolvimento. Temos os testes de integração, os testes de aceitação, testes de interface, entre outros. Um deles é o teste unitário.</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normAutofit fontScale="90000"/>
          </a:bodyPr>
          <a:lstStyle/>
          <a:p>
            <a:r>
              <a:rPr lang="pt-BR" dirty="0"/>
              <a:t>Unit Test em Delphi com </a:t>
            </a:r>
            <a:r>
              <a:rPr lang="pt-BR" dirty="0" err="1"/>
              <a:t>DUnitX</a:t>
            </a:r>
            <a:r>
              <a:rPr lang="pt-BR" dirty="0"/>
              <a:t>, Delphi </a:t>
            </a:r>
            <a:r>
              <a:rPr lang="pt-BR" dirty="0" err="1"/>
              <a:t>Mocks</a:t>
            </a:r>
            <a:r>
              <a:rPr lang="pt-BR" dirty="0"/>
              <a:t> e </a:t>
            </a:r>
            <a:r>
              <a:rPr lang="pt-BR" dirty="0" err="1"/>
              <a:t>TestInsight</a:t>
            </a:r>
            <a:endParaRPr lang="pt-BR" dirty="0"/>
          </a:p>
        </p:txBody>
      </p:sp>
    </p:spTree>
    <p:extLst>
      <p:ext uri="{BB962C8B-B14F-4D97-AF65-F5344CB8AC3E}">
        <p14:creationId xmlns:p14="http://schemas.microsoft.com/office/powerpoint/2010/main" val="3201335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lnSpcReduction="10000"/>
          </a:bodyPr>
          <a:lstStyle/>
          <a:p>
            <a:pPr>
              <a:buClr>
                <a:srgbClr val="FF0000"/>
              </a:buClr>
            </a:pPr>
            <a:r>
              <a:rPr lang="pt-BR" b="1" dirty="0"/>
              <a:t>Vantagens do teste unitário</a:t>
            </a:r>
          </a:p>
          <a:p>
            <a:pPr marL="457200" indent="-457200">
              <a:buClr>
                <a:srgbClr val="FF0000"/>
              </a:buClr>
              <a:buFont typeface="Arial" panose="020B0604020202020204" pitchFamily="34" charset="0"/>
              <a:buChar char="•"/>
            </a:pPr>
            <a:r>
              <a:rPr lang="pt-BR" dirty="0"/>
              <a:t>O quanto antes, melhor!</a:t>
            </a:r>
          </a:p>
          <a:p>
            <a:pPr marL="457200" indent="-457200">
              <a:buClr>
                <a:srgbClr val="FF0000"/>
              </a:buClr>
              <a:buFont typeface="Arial" panose="020B0604020202020204" pitchFamily="34" charset="0"/>
              <a:buChar char="•"/>
            </a:pPr>
            <a:r>
              <a:rPr lang="pt-BR" dirty="0"/>
              <a:t>Facilidade em encontrar falhas e eliminá-las de forma rápida.</a:t>
            </a:r>
          </a:p>
          <a:p>
            <a:pPr marL="457200" indent="-457200">
              <a:buClr>
                <a:srgbClr val="FF0000"/>
              </a:buClr>
              <a:buFont typeface="Arial" panose="020B0604020202020204" pitchFamily="34" charset="0"/>
              <a:buChar char="•"/>
            </a:pPr>
            <a:r>
              <a:rPr lang="pt-BR" dirty="0"/>
              <a:t>Cobrir todas as possibilidades do seu código (</a:t>
            </a:r>
            <a:r>
              <a:rPr lang="pt-BR" dirty="0" err="1"/>
              <a:t>code</a:t>
            </a:r>
            <a:r>
              <a:rPr lang="pt-BR" dirty="0"/>
              <a:t> </a:t>
            </a:r>
            <a:r>
              <a:rPr lang="pt-BR" dirty="0" err="1"/>
              <a:t>coverage</a:t>
            </a:r>
            <a:r>
              <a:rPr lang="pt-BR" dirty="0"/>
              <a:t>), para garantir que tudo funcione adequadamente.</a:t>
            </a:r>
          </a:p>
          <a:p>
            <a:pPr marL="457200" indent="-457200">
              <a:buClr>
                <a:srgbClr val="FF0000"/>
              </a:buClr>
              <a:buFont typeface="Arial" panose="020B0604020202020204" pitchFamily="34" charset="0"/>
              <a:buChar char="•"/>
            </a:pPr>
            <a:r>
              <a:rPr lang="pt-BR" dirty="0"/>
              <a:t>Parte da documentação do seu código-fonte.</a:t>
            </a:r>
          </a:p>
          <a:p>
            <a:pPr marL="457200" indent="-457200">
              <a:buClr>
                <a:srgbClr val="FF0000"/>
              </a:buClr>
              <a:buFont typeface="Arial" panose="020B0604020202020204" pitchFamily="34" charset="0"/>
              <a:buChar char="•"/>
            </a:pPr>
            <a:r>
              <a:rPr lang="pt-BR" dirty="0"/>
              <a:t>Economia de tempo (e dinheiro!) .</a:t>
            </a:r>
          </a:p>
          <a:p>
            <a:pPr marL="457200" indent="-457200">
              <a:buClr>
                <a:srgbClr val="FF0000"/>
              </a:buClr>
              <a:buFont typeface="Arial" panose="020B0604020202020204" pitchFamily="34" charset="0"/>
              <a:buChar char="•"/>
            </a:pPr>
            <a:r>
              <a:rPr lang="pt-BR" dirty="0"/>
              <a:t>Isolar o seu código de forma que você tenha certeza de que ele funcione corretamente.</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normAutofit/>
          </a:bodyPr>
          <a:lstStyle/>
          <a:p>
            <a:r>
              <a:rPr lang="pt-BR" dirty="0"/>
              <a:t>Teste Unitário</a:t>
            </a:r>
          </a:p>
        </p:txBody>
      </p:sp>
    </p:spTree>
    <p:extLst>
      <p:ext uri="{BB962C8B-B14F-4D97-AF65-F5344CB8AC3E}">
        <p14:creationId xmlns:p14="http://schemas.microsoft.com/office/powerpoint/2010/main" val="2494642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lnSpcReduction="10000"/>
          </a:bodyPr>
          <a:lstStyle/>
          <a:p>
            <a:pPr>
              <a:buClr>
                <a:srgbClr val="FF0000"/>
              </a:buClr>
            </a:pPr>
            <a:r>
              <a:rPr lang="pt-BR" b="1" dirty="0"/>
              <a:t>Como escrever bons testes?</a:t>
            </a:r>
          </a:p>
          <a:p>
            <a:pPr marL="457200" indent="-457200">
              <a:buClr>
                <a:srgbClr val="FF0000"/>
              </a:buClr>
              <a:buFont typeface="Arial" panose="020B0604020202020204" pitchFamily="34" charset="0"/>
              <a:buChar char="•"/>
            </a:pPr>
            <a:r>
              <a:rPr lang="pt-BR" dirty="0"/>
              <a:t>Siga o princípio AAA – </a:t>
            </a:r>
            <a:r>
              <a:rPr lang="pt-BR" dirty="0" err="1"/>
              <a:t>Arrange</a:t>
            </a:r>
            <a:r>
              <a:rPr lang="pt-BR" dirty="0"/>
              <a:t>, </a:t>
            </a:r>
            <a:r>
              <a:rPr lang="pt-BR" dirty="0" err="1"/>
              <a:t>Act</a:t>
            </a:r>
            <a:r>
              <a:rPr lang="pt-BR" dirty="0"/>
              <a:t> e </a:t>
            </a:r>
            <a:r>
              <a:rPr lang="pt-BR" dirty="0" err="1"/>
              <a:t>Assert</a:t>
            </a:r>
            <a:r>
              <a:rPr lang="pt-BR" dirty="0"/>
              <a:t>.</a:t>
            </a:r>
          </a:p>
          <a:p>
            <a:pPr marL="457200" indent="-457200">
              <a:buClr>
                <a:srgbClr val="FF0000"/>
              </a:buClr>
              <a:buFont typeface="Arial" panose="020B0604020202020204" pitchFamily="34" charset="0"/>
              <a:buChar char="•"/>
            </a:pPr>
            <a:r>
              <a:rPr lang="pt-BR" dirty="0"/>
              <a:t>Apenas uma checagem por teste.</a:t>
            </a:r>
          </a:p>
          <a:p>
            <a:pPr marL="457200" indent="-457200">
              <a:buClr>
                <a:srgbClr val="FF0000"/>
              </a:buClr>
              <a:buFont typeface="Arial" panose="020B0604020202020204" pitchFamily="34" charset="0"/>
              <a:buChar char="•"/>
            </a:pPr>
            <a:r>
              <a:rPr lang="pt-BR" dirty="0"/>
              <a:t>Não utilize lógica em seus testes.</a:t>
            </a:r>
          </a:p>
          <a:p>
            <a:pPr marL="457200" indent="-457200">
              <a:buClr>
                <a:srgbClr val="FF0000"/>
              </a:buClr>
              <a:buFont typeface="Arial" panose="020B0604020202020204" pitchFamily="34" charset="0"/>
              <a:buChar char="•"/>
            </a:pPr>
            <a:r>
              <a:rPr lang="pt-BR" dirty="0"/>
              <a:t>Os testes precisam ser fáceis de serem executados.</a:t>
            </a:r>
          </a:p>
          <a:p>
            <a:pPr marL="457200" indent="-457200">
              <a:buClr>
                <a:srgbClr val="FF0000"/>
              </a:buClr>
              <a:buFont typeface="Arial" panose="020B0604020202020204" pitchFamily="34" charset="0"/>
              <a:buChar char="•"/>
            </a:pPr>
            <a:r>
              <a:rPr lang="pt-BR" dirty="0"/>
              <a:t>Faça os testes com os valores esperados primeiro, e depois os que tentam “encontrar” o problema do código.</a:t>
            </a:r>
          </a:p>
          <a:p>
            <a:pPr marL="457200" indent="-457200">
              <a:buClr>
                <a:srgbClr val="FF0000"/>
              </a:buClr>
              <a:buFont typeface="Arial" panose="020B0604020202020204" pitchFamily="34" charset="0"/>
              <a:buChar char="•"/>
            </a:pPr>
            <a:r>
              <a:rPr lang="pt-BR" dirty="0"/>
              <a:t>Se for possível, realize todos os testes possíveis. Teste todas as possibilidades do seu código.</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normAutofit/>
          </a:bodyPr>
          <a:lstStyle/>
          <a:p>
            <a:r>
              <a:rPr lang="pt-BR" dirty="0"/>
              <a:t>Teste Unitário</a:t>
            </a:r>
          </a:p>
        </p:txBody>
      </p:sp>
    </p:spTree>
    <p:extLst>
      <p:ext uri="{BB962C8B-B14F-4D97-AF65-F5344CB8AC3E}">
        <p14:creationId xmlns:p14="http://schemas.microsoft.com/office/powerpoint/2010/main" val="29286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a:bodyPr>
          <a:lstStyle/>
          <a:p>
            <a:pPr>
              <a:buClr>
                <a:srgbClr val="FF0000"/>
              </a:buClr>
            </a:pPr>
            <a:r>
              <a:rPr lang="pt-BR" b="1" dirty="0"/>
              <a:t>Como escrever bons testes?</a:t>
            </a:r>
          </a:p>
          <a:p>
            <a:pPr marL="457200" indent="-457200">
              <a:buClr>
                <a:srgbClr val="FF0000"/>
              </a:buClr>
              <a:buFont typeface="Arial" panose="020B0604020202020204" pitchFamily="34" charset="0"/>
              <a:buChar char="•"/>
            </a:pPr>
            <a:r>
              <a:rPr lang="pt-BR" dirty="0"/>
              <a:t>Todos os testes precisam ser independentes.</a:t>
            </a:r>
          </a:p>
          <a:p>
            <a:pPr marL="457200" indent="-457200">
              <a:buClr>
                <a:srgbClr val="FF0000"/>
              </a:buClr>
              <a:buFont typeface="Arial" panose="020B0604020202020204" pitchFamily="34" charset="0"/>
              <a:buChar char="•"/>
            </a:pPr>
            <a:r>
              <a:rPr lang="pt-BR" dirty="0"/>
              <a:t>Todos os “</a:t>
            </a:r>
            <a:r>
              <a:rPr lang="pt-BR" dirty="0" err="1"/>
              <a:t>exceptions</a:t>
            </a:r>
            <a:r>
              <a:rPr lang="pt-BR" dirty="0"/>
              <a:t>” precisam ser testados.</a:t>
            </a:r>
          </a:p>
          <a:p>
            <a:pPr marL="457200" indent="-457200">
              <a:buClr>
                <a:srgbClr val="FF0000"/>
              </a:buClr>
              <a:buFont typeface="Arial" panose="020B0604020202020204" pitchFamily="34" charset="0"/>
              <a:buChar char="•"/>
            </a:pPr>
            <a:r>
              <a:rPr lang="pt-BR" dirty="0"/>
              <a:t>Cria nomes claros e elucidativos para os seus testes.</a:t>
            </a:r>
          </a:p>
          <a:p>
            <a:pPr marL="457200" indent="-457200">
              <a:buClr>
                <a:srgbClr val="FF0000"/>
              </a:buClr>
              <a:buFont typeface="Arial" panose="020B0604020202020204" pitchFamily="34" charset="0"/>
              <a:buChar char="•"/>
            </a:pPr>
            <a:r>
              <a:rPr lang="pt-BR" u="sng" dirty="0">
                <a:effectLst>
                  <a:outerShdw blurRad="38100" dist="38100" dir="2700000" algn="tl">
                    <a:srgbClr val="000000">
                      <a:alpha val="43137"/>
                    </a:srgbClr>
                  </a:outerShdw>
                </a:effectLst>
              </a:rPr>
              <a:t>Rode seus testes constantemente.</a:t>
            </a:r>
          </a:p>
          <a:p>
            <a:pPr marL="457200" indent="-457200">
              <a:buClr>
                <a:srgbClr val="FF0000"/>
              </a:buClr>
              <a:buFont typeface="Arial" panose="020B0604020202020204" pitchFamily="34" charset="0"/>
              <a:buChar char="•"/>
            </a:pPr>
            <a:r>
              <a:rPr lang="pt-BR" dirty="0"/>
              <a:t>Apenas crie os testes necessários.</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normAutofit/>
          </a:bodyPr>
          <a:lstStyle/>
          <a:p>
            <a:r>
              <a:rPr lang="pt-BR" dirty="0"/>
              <a:t>Teste Unitário</a:t>
            </a:r>
          </a:p>
        </p:txBody>
      </p:sp>
    </p:spTree>
    <p:extLst>
      <p:ext uri="{BB962C8B-B14F-4D97-AF65-F5344CB8AC3E}">
        <p14:creationId xmlns:p14="http://schemas.microsoft.com/office/powerpoint/2010/main" val="305697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lstStyle/>
          <a:p>
            <a:pPr>
              <a:buClr>
                <a:srgbClr val="FF0000"/>
              </a:buClr>
            </a:pPr>
            <a:r>
              <a:rPr lang="pt-BR" dirty="0"/>
              <a:t>Com o Delphi 2010 e a evolução da RTTI do Delphi, foi possível evoluir os frameworks existentes. Assim, recomenda-se hoje a utilização do framework </a:t>
            </a:r>
            <a:r>
              <a:rPr lang="pt-BR" dirty="0" err="1"/>
              <a:t>DUnitX</a:t>
            </a:r>
            <a:r>
              <a:rPr lang="pt-BR" dirty="0"/>
              <a:t> ao invés do próprio </a:t>
            </a:r>
            <a:r>
              <a:rPr lang="pt-BR" dirty="0" err="1"/>
              <a:t>DUnit</a:t>
            </a:r>
            <a:r>
              <a:rPr lang="pt-BR" dirty="0"/>
              <a:t>, que já vinha com o Delphi de longas datas. As últimas edições do </a:t>
            </a:r>
            <a:r>
              <a:rPr lang="pt-BR" dirty="0" err="1"/>
              <a:t>Rad</a:t>
            </a:r>
            <a:r>
              <a:rPr lang="pt-BR" dirty="0"/>
              <a:t> Studio já vem com o </a:t>
            </a:r>
            <a:r>
              <a:rPr lang="pt-BR" dirty="0" err="1"/>
              <a:t>DUnitX</a:t>
            </a:r>
            <a:r>
              <a:rPr lang="pt-BR" dirty="0"/>
              <a:t>, mas para as outras versões, é necessário realizar o download das bibliotecas e realizar a instalação.</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err="1"/>
              <a:t>DUnitX</a:t>
            </a:r>
            <a:r>
              <a:rPr lang="pt-BR" dirty="0"/>
              <a:t> (Test Framework)</a:t>
            </a:r>
          </a:p>
        </p:txBody>
      </p:sp>
    </p:spTree>
    <p:extLst>
      <p:ext uri="{BB962C8B-B14F-4D97-AF65-F5344CB8AC3E}">
        <p14:creationId xmlns:p14="http://schemas.microsoft.com/office/powerpoint/2010/main" val="61267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fontScale="77500" lnSpcReduction="20000"/>
          </a:bodyPr>
          <a:lstStyle/>
          <a:p>
            <a:pPr>
              <a:buClr>
                <a:srgbClr val="FF0000"/>
              </a:buClr>
            </a:pPr>
            <a:r>
              <a:rPr lang="pt-BR" dirty="0" err="1"/>
              <a:t>DUnitX</a:t>
            </a:r>
            <a:r>
              <a:rPr lang="pt-BR" dirty="0"/>
              <a:t> utiliza os recursos de atributos do Delphi inseridos na versão Delphi 2010, e os principais são:</a:t>
            </a:r>
          </a:p>
          <a:p>
            <a:pPr>
              <a:buClr>
                <a:srgbClr val="FF0000"/>
              </a:buClr>
            </a:pPr>
            <a:endParaRPr lang="pt-BR" dirty="0"/>
          </a:p>
          <a:p>
            <a:pPr marL="457200" indent="-457200">
              <a:buClr>
                <a:srgbClr val="FF0000"/>
              </a:buClr>
              <a:buFont typeface="Arial" panose="020B0604020202020204" pitchFamily="34" charset="0"/>
              <a:buChar char="•"/>
            </a:pPr>
            <a:r>
              <a:rPr lang="pt-BR" b="1" dirty="0"/>
              <a:t>[</a:t>
            </a:r>
            <a:r>
              <a:rPr lang="pt-BR" b="1" dirty="0" err="1"/>
              <a:t>TestFixture</a:t>
            </a:r>
            <a:r>
              <a:rPr lang="pt-BR" b="1" dirty="0"/>
              <a:t>] </a:t>
            </a:r>
            <a:r>
              <a:rPr lang="pt-BR" dirty="0"/>
              <a:t>– Define que a classe é uma classe de testes. O framework utiliza essa marcação para identificar o que utilizar para os testes.</a:t>
            </a:r>
          </a:p>
          <a:p>
            <a:pPr marL="457200" indent="-457200">
              <a:buClr>
                <a:srgbClr val="FF0000"/>
              </a:buClr>
              <a:buFont typeface="Arial" panose="020B0604020202020204" pitchFamily="34" charset="0"/>
              <a:buChar char="•"/>
            </a:pPr>
            <a:r>
              <a:rPr lang="pt-BR" b="1" dirty="0"/>
              <a:t>[Setup] </a:t>
            </a:r>
            <a:r>
              <a:rPr lang="pt-BR" dirty="0"/>
              <a:t>– Define o método responsável pela configuração de tudo o que é necessário para o funcionamento do teste. Lembra do princípio AAA? Esse é o responsável pelo “</a:t>
            </a:r>
            <a:r>
              <a:rPr lang="pt-BR" dirty="0" err="1"/>
              <a:t>Arrange</a:t>
            </a:r>
            <a:r>
              <a:rPr lang="pt-BR" dirty="0"/>
              <a:t>”, ou seja, preparar todas as condições necessárias para a execução do teste. É a primeira coisa a ser executada dentro do teste.</a:t>
            </a:r>
          </a:p>
          <a:p>
            <a:pPr marL="457200" indent="-457200">
              <a:buClr>
                <a:srgbClr val="FF0000"/>
              </a:buClr>
              <a:buFont typeface="Arial" panose="020B0604020202020204" pitchFamily="34" charset="0"/>
              <a:buChar char="•"/>
            </a:pPr>
            <a:r>
              <a:rPr lang="pt-BR" b="1" dirty="0"/>
              <a:t>[</a:t>
            </a:r>
            <a:r>
              <a:rPr lang="pt-BR" b="1" dirty="0" err="1"/>
              <a:t>TearDown</a:t>
            </a:r>
            <a:r>
              <a:rPr lang="pt-BR" b="1" dirty="0"/>
              <a:t>] </a:t>
            </a:r>
            <a:r>
              <a:rPr lang="pt-BR" dirty="0"/>
              <a:t>– É o contrário do Setup, ou seja, desfaz tudo o que foi criado para os testes. É a última coisa a ser executada dentro do teste.</a:t>
            </a:r>
          </a:p>
          <a:p>
            <a:pPr marL="457200" indent="-457200">
              <a:buClr>
                <a:srgbClr val="FF0000"/>
              </a:buClr>
              <a:buFont typeface="Arial" panose="020B0604020202020204" pitchFamily="34" charset="0"/>
              <a:buChar char="•"/>
            </a:pPr>
            <a:r>
              <a:rPr lang="pt-BR" b="1" dirty="0"/>
              <a:t>[Test]</a:t>
            </a:r>
            <a:r>
              <a:rPr lang="pt-BR" dirty="0"/>
              <a:t> – Define a procedure que testará a funcionalidade.</a:t>
            </a:r>
          </a:p>
          <a:p>
            <a:pPr marL="457200" indent="-457200">
              <a:buClr>
                <a:srgbClr val="FF0000"/>
              </a:buClr>
              <a:buFont typeface="Arial" panose="020B0604020202020204" pitchFamily="34" charset="0"/>
              <a:buChar char="•"/>
            </a:pPr>
            <a:r>
              <a:rPr lang="pt-BR" b="1" dirty="0"/>
              <a:t>[</a:t>
            </a:r>
            <a:r>
              <a:rPr lang="pt-BR" b="1" dirty="0" err="1"/>
              <a:t>TestCase</a:t>
            </a:r>
            <a:r>
              <a:rPr lang="pt-BR" b="1" dirty="0"/>
              <a:t>(‘TestA’,’1,2′)] </a:t>
            </a:r>
            <a:r>
              <a:rPr lang="pt-BR" dirty="0"/>
              <a:t>– Define o caso de teste.</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err="1"/>
              <a:t>DUnitX</a:t>
            </a:r>
            <a:r>
              <a:rPr lang="pt-BR" dirty="0"/>
              <a:t> (Test Framework)</a:t>
            </a:r>
          </a:p>
        </p:txBody>
      </p:sp>
    </p:spTree>
    <p:extLst>
      <p:ext uri="{BB962C8B-B14F-4D97-AF65-F5344CB8AC3E}">
        <p14:creationId xmlns:p14="http://schemas.microsoft.com/office/powerpoint/2010/main" val="313309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5EE1D8E0-58EF-42EC-AF66-703276BD8FA6}"/>
              </a:ext>
            </a:extLst>
          </p:cNvPr>
          <p:cNvSpPr>
            <a:spLocks noGrp="1"/>
          </p:cNvSpPr>
          <p:nvPr>
            <p:ph idx="1"/>
          </p:nvPr>
        </p:nvSpPr>
        <p:spPr/>
        <p:txBody>
          <a:bodyPr>
            <a:normAutofit/>
          </a:bodyPr>
          <a:lstStyle/>
          <a:p>
            <a:pPr marL="457200" indent="-457200">
              <a:buClr>
                <a:srgbClr val="FF0000"/>
              </a:buClr>
              <a:buFont typeface="Arial" panose="020B0604020202020204" pitchFamily="34" charset="0"/>
              <a:buChar char="•"/>
            </a:pPr>
            <a:r>
              <a:rPr lang="pt-BR" dirty="0"/>
              <a:t>Exemplo</a:t>
            </a:r>
          </a:p>
        </p:txBody>
      </p:sp>
      <p:sp>
        <p:nvSpPr>
          <p:cNvPr id="3" name="Título 2">
            <a:extLst>
              <a:ext uri="{FF2B5EF4-FFF2-40B4-BE49-F238E27FC236}">
                <a16:creationId xmlns:a16="http://schemas.microsoft.com/office/drawing/2014/main" id="{06343AFC-27EC-4DA5-9B65-D4CF0E4E09F7}"/>
              </a:ext>
            </a:extLst>
          </p:cNvPr>
          <p:cNvSpPr>
            <a:spLocks noGrp="1"/>
          </p:cNvSpPr>
          <p:nvPr>
            <p:ph type="title"/>
          </p:nvPr>
        </p:nvSpPr>
        <p:spPr/>
        <p:txBody>
          <a:bodyPr/>
          <a:lstStyle/>
          <a:p>
            <a:r>
              <a:rPr lang="pt-BR" dirty="0" err="1"/>
              <a:t>DUnitX</a:t>
            </a:r>
            <a:r>
              <a:rPr lang="pt-BR" dirty="0"/>
              <a:t> (Test Framework)</a:t>
            </a:r>
          </a:p>
        </p:txBody>
      </p:sp>
    </p:spTree>
    <p:extLst>
      <p:ext uri="{BB962C8B-B14F-4D97-AF65-F5344CB8AC3E}">
        <p14:creationId xmlns:p14="http://schemas.microsoft.com/office/powerpoint/2010/main" val="23823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1897</TotalTime>
  <Words>1280</Words>
  <Application>Microsoft Office PowerPoint</Application>
  <PresentationFormat>Widescreen</PresentationFormat>
  <Paragraphs>137</Paragraphs>
  <Slides>24</Slides>
  <Notes>4</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24</vt:i4>
      </vt:variant>
    </vt:vector>
  </HeadingPairs>
  <TitlesOfParts>
    <vt:vector size="28" baseType="lpstr">
      <vt:lpstr>Arial</vt:lpstr>
      <vt:lpstr>Calibri</vt:lpstr>
      <vt:lpstr>Calibri Light</vt:lpstr>
      <vt:lpstr>Tema do Office</vt:lpstr>
      <vt:lpstr>Apresentação do PowerPoint</vt:lpstr>
      <vt:lpstr>Importância em criar apps com testes automatizados/unitários nos dias atuais</vt:lpstr>
      <vt:lpstr>Unit Test em Delphi com DUnitX, Delphi Mocks e TestInsight</vt:lpstr>
      <vt:lpstr>Teste Unitário</vt:lpstr>
      <vt:lpstr>Teste Unitário</vt:lpstr>
      <vt:lpstr>Teste Unitário</vt:lpstr>
      <vt:lpstr>DUnitX (Test Framework)</vt:lpstr>
      <vt:lpstr>DUnitX (Test Framework)</vt:lpstr>
      <vt:lpstr>DUnitX (Test Framework)</vt:lpstr>
      <vt:lpstr>DUnitX (Test Framework)</vt:lpstr>
      <vt:lpstr>DUnitX (Test Framework)</vt:lpstr>
      <vt:lpstr>Delphi Mock (Isolation Framework)</vt:lpstr>
      <vt:lpstr>Delphi Mock (Isolation Framework)</vt:lpstr>
      <vt:lpstr>Delphi Mock (Isolation Framework)</vt:lpstr>
      <vt:lpstr>Test Insight</vt:lpstr>
      <vt:lpstr>Test Insight</vt:lpstr>
      <vt:lpstr>Test Insight</vt:lpstr>
      <vt:lpstr>Test Insight</vt:lpstr>
      <vt:lpstr>Test Insight</vt:lpstr>
      <vt:lpstr>Test Insight</vt:lpstr>
      <vt:lpstr>Sites e Blogs com conteúdo</vt:lpstr>
      <vt:lpstr>Convite – Dia do ACBr</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Ernani Augusto</dc:creator>
  <cp:lastModifiedBy>juliomar</cp:lastModifiedBy>
  <cp:revision>30</cp:revision>
  <dcterms:created xsi:type="dcterms:W3CDTF">2018-10-12T14:19:52Z</dcterms:created>
  <dcterms:modified xsi:type="dcterms:W3CDTF">2018-10-23T17:43:38Z</dcterms:modified>
</cp:coreProperties>
</file>